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9"/>
  </p:notesMasterIdLst>
  <p:sldIdLst>
    <p:sldId id="256" r:id="rId2"/>
    <p:sldId id="269" r:id="rId3"/>
    <p:sldId id="271" r:id="rId4"/>
    <p:sldId id="270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4" r:id="rId14"/>
    <p:sldId id="282" r:id="rId15"/>
    <p:sldId id="281" r:id="rId16"/>
    <p:sldId id="285" r:id="rId17"/>
    <p:sldId id="286" r:id="rId18"/>
    <p:sldId id="287" r:id="rId19"/>
    <p:sldId id="288" r:id="rId20"/>
    <p:sldId id="293" r:id="rId21"/>
    <p:sldId id="260" r:id="rId22"/>
    <p:sldId id="261" r:id="rId23"/>
    <p:sldId id="262" r:id="rId24"/>
    <p:sldId id="263" r:id="rId25"/>
    <p:sldId id="264" r:id="rId26"/>
    <p:sldId id="641" r:id="rId27"/>
    <p:sldId id="265" r:id="rId28"/>
    <p:sldId id="276" r:id="rId29"/>
    <p:sldId id="292" r:id="rId30"/>
    <p:sldId id="299" r:id="rId31"/>
    <p:sldId id="554" r:id="rId32"/>
    <p:sldId id="555" r:id="rId33"/>
    <p:sldId id="557" r:id="rId34"/>
    <p:sldId id="556" r:id="rId35"/>
    <p:sldId id="558" r:id="rId36"/>
    <p:sldId id="559" r:id="rId37"/>
    <p:sldId id="560" r:id="rId38"/>
    <p:sldId id="561" r:id="rId39"/>
    <p:sldId id="562" r:id="rId40"/>
    <p:sldId id="563" r:id="rId41"/>
    <p:sldId id="564" r:id="rId42"/>
    <p:sldId id="565" r:id="rId43"/>
    <p:sldId id="567" r:id="rId44"/>
    <p:sldId id="310" r:id="rId45"/>
    <p:sldId id="324" r:id="rId46"/>
    <p:sldId id="571" r:id="rId47"/>
    <p:sldId id="572" r:id="rId48"/>
    <p:sldId id="574" r:id="rId49"/>
    <p:sldId id="575" r:id="rId50"/>
    <p:sldId id="576" r:id="rId51"/>
    <p:sldId id="331" r:id="rId52"/>
    <p:sldId id="336" r:id="rId53"/>
    <p:sldId id="332" r:id="rId54"/>
    <p:sldId id="577" r:id="rId55"/>
    <p:sldId id="337" r:id="rId56"/>
    <p:sldId id="338" r:id="rId57"/>
    <p:sldId id="339" r:id="rId58"/>
    <p:sldId id="578" r:id="rId59"/>
    <p:sldId id="579" r:id="rId60"/>
    <p:sldId id="580" r:id="rId61"/>
    <p:sldId id="581" r:id="rId62"/>
    <p:sldId id="583" r:id="rId63"/>
    <p:sldId id="620" r:id="rId64"/>
    <p:sldId id="621" r:id="rId65"/>
    <p:sldId id="622" r:id="rId66"/>
    <p:sldId id="623" r:id="rId67"/>
    <p:sldId id="624" r:id="rId68"/>
    <p:sldId id="630" r:id="rId69"/>
    <p:sldId id="592" r:id="rId70"/>
    <p:sldId id="593" r:id="rId71"/>
    <p:sldId id="595" r:id="rId72"/>
    <p:sldId id="596" r:id="rId73"/>
    <p:sldId id="597" r:id="rId74"/>
    <p:sldId id="598" r:id="rId75"/>
    <p:sldId id="599" r:id="rId76"/>
    <p:sldId id="340" r:id="rId77"/>
    <p:sldId id="367" r:id="rId78"/>
    <p:sldId id="631" r:id="rId79"/>
    <p:sldId id="632" r:id="rId80"/>
    <p:sldId id="633" r:id="rId81"/>
    <p:sldId id="325" r:id="rId82"/>
    <p:sldId id="344" r:id="rId83"/>
    <p:sldId id="345" r:id="rId84"/>
    <p:sldId id="346" r:id="rId85"/>
    <p:sldId id="347" r:id="rId86"/>
    <p:sldId id="343" r:id="rId87"/>
    <p:sldId id="634" r:id="rId88"/>
    <p:sldId id="636" r:id="rId89"/>
    <p:sldId id="635" r:id="rId90"/>
    <p:sldId id="349" r:id="rId91"/>
    <p:sldId id="350" r:id="rId92"/>
    <p:sldId id="351" r:id="rId93"/>
    <p:sldId id="352" r:id="rId94"/>
    <p:sldId id="642" r:id="rId95"/>
    <p:sldId id="638" r:id="rId96"/>
    <p:sldId id="640" r:id="rId97"/>
    <p:sldId id="639" r:id="rId98"/>
  </p:sldIdLst>
  <p:sldSz cx="12192000" cy="6858000"/>
  <p:notesSz cx="6858000" cy="9144000"/>
  <p:embeddedFontLs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Calibri Light" panose="020F0302020204030204" pitchFamily="34" charset="0"/>
      <p:regular r:id="rId104"/>
      <p:italic r:id="rId105"/>
    </p:embeddedFont>
    <p:embeddedFont>
      <p:font typeface="Cambria Math" panose="02040503050406030204" pitchFamily="18" charset="0"/>
      <p:regular r:id="rId106"/>
    </p:embeddedFont>
    <p:embeddedFont>
      <p:font typeface="Consolas" panose="020B0609020204030204" pitchFamily="49" charset="0"/>
      <p:regular r:id="rId107"/>
      <p:bold r:id="rId108"/>
      <p:italic r:id="rId109"/>
      <p:boldItalic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3.fntdata"/><Relationship Id="rId110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201CB-51AC-4D0D-922C-95BDE7B01110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F861B-A309-4698-8C6C-422046276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1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33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9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89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4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9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08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41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86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58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9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06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27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02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24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13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5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0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44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5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14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37B0-1B38-1941-8CA7-9BDC8D18EA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8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AA65-31E2-4162-BF08-0ADA4420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716C5-A683-42A5-81A9-9CB87A209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3E6E7-6B40-415C-8082-50C6D74F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50676-A28D-4FC0-8D7D-4F6C03D08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B450A-CEF8-4E58-AA42-562C75A2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56F1-A87E-4691-BDAB-8CCA95F9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2BCA8-2F40-4200-A2AE-240F32426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11352-A9F5-45A4-9572-6A5A6EF9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24D4-EA21-4B38-931F-0FE4ED65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AB284-1467-4B86-9619-3B1177F6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0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8BD8-BB3E-4018-905C-9CC39FB85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A5557-73D3-438E-929D-D403882A1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3EA93-138B-42C5-AA58-1751344B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34022-1F46-4E6D-832E-EC02583A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6C327-F59A-4718-8E14-08D206D4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4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91C4-0794-4068-8023-AC5C7E5E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D5DFE-C96A-4E30-A7BE-9262848F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392D4-9905-4274-BE2D-6C35017A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6968C-3A2F-4446-B7E3-347EAF17C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91883-2576-47FE-9F02-2DB1BFE3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0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A71C-A780-4549-AA42-A6FA086C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FC943-F1AF-42F6-B444-A16D041FA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4DF1E-9B5D-4720-A195-85FDF614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EB96D-6D50-41EA-9B6D-1B0FD092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5F3A8-CE91-4FD2-93E5-1BC22AEB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3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E977-C8E6-4CEC-A6B7-F2E60743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84AE-5E6E-42FE-A33A-E0044C99B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65A32-C0AB-4BFD-BFF6-ADF94C0E0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ED764-E9D1-467B-9BA2-FAA9B9EF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D878-0EF6-4DDD-94A8-9AFFC70A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C04A7-661E-4743-A361-77786CA8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3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B68C-199C-4C10-AD59-C71741BD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657C2-54D7-4EDB-84B9-968942967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8B873-6315-429F-8C30-AEE1DEDB6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C6EE0-B7B4-47AB-AF83-32797F480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EE457-13B1-42AE-B27F-19C88D37F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0465F-3851-4F2F-AF7E-98234FDA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38558-A9F5-45AF-964E-66DC6757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643C0-0806-4D81-A68A-E83CB710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5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F61E-C535-439C-B4A0-FAE88910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55B5D7-7249-4E36-BB81-D831F85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E4AE2-05A0-43E3-8C55-A987870B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FC6F9-517D-4C7E-845A-520DF794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8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5C70A-00FC-4FBD-BA2C-AA5B799C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B17E2-D7A5-4C97-A759-6E9059EA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3213-7ABC-4DFB-AB4D-AF007AF8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6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4703-26C3-4CC8-8CF4-8AEB32C3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49232-6A91-4D8D-ACD2-3AC5EFC6F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2DCC4-3C1E-4AE8-89EF-3E59AF27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00451-E955-4099-BD92-14F0A382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30479-5D7A-4C52-8944-2B77FF87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0CD2B-D157-47A7-B6DB-E7AF8C25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2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5358-832A-4C98-B87B-AD9EBA63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742F2-7A7A-4CD0-8814-683CFD039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9AA37-9633-4F26-A850-4746C08FB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159E3-2D8C-4FE2-821A-738D4DDC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26B04-3F49-4476-B3D4-B4887856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D5DB5-1258-4F7F-8D70-A2E3F065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5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E9E91-FBD8-46ED-99DF-FD61CCD6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0A76A-77E5-4949-BAE4-D543A7376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4E609-42EF-4388-B0C8-C54E5D7D0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BE8B4-CBBB-4630-B4B0-F1AB6BE72C9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C1F3D-EA37-43BF-AA41-232E0D097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61ABC-E568-47F5-AF04-A8EF24FFE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2FE3-B9A8-4323-BD70-EDE17C39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4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.png"/><Relationship Id="rId7" Type="http://schemas.openxmlformats.org/officeDocument/2006/relationships/image" Target="../media/image1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hyperlink" Target="http://www.oracle.com/technetwork/server-storage/sun-sparc-enterprise/documentation/sparc-arch-2007-2516668.pdf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4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2259-E754-4582-A787-884E2949C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B+-trees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5688A-D54B-4E48-B4D0-DCD8ED303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85" y="3602037"/>
            <a:ext cx="11223171" cy="306002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Perhaps the most widely used index ever!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CMSC 420</a:t>
            </a: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FF0000"/>
                </a:solidFill>
              </a:rPr>
              <a:t>B+-trees were not covered in Spring 2019, yet it is very important that you go through these slides so that you can understand the real story behind &lt;K,V&gt; pairs, the nature of a range query, and why it’s an excellent idea to lower the height of your tree-based index so that you can index into more disk-resident data with a smaller spatial cost in memory!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5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Relational Databases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838200" y="1690688"/>
          <a:ext cx="8001000" cy="325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sz="12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89343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93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2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23465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sz="1200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Right Brace 2"/>
          <p:cNvSpPr/>
          <p:nvPr/>
        </p:nvSpPr>
        <p:spPr>
          <a:xfrm rot="5400000">
            <a:off x="4312920" y="1350856"/>
            <a:ext cx="1051560" cy="800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0" y="5839462"/>
            <a:ext cx="1037590" cy="854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865" y="5605236"/>
            <a:ext cx="4464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 entire table is on disk!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9000" y="5974567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Speaking of disks</a:t>
            </a:r>
            <a:r>
              <a:rPr lang="mr-IN" sz="3200" dirty="0">
                <a:solidFill>
                  <a:schemeClr val="accent2"/>
                </a:solidFill>
              </a:rPr>
              <a:t>…</a:t>
            </a:r>
            <a:r>
              <a:rPr lang="en-US" sz="32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60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Rotational Hard disks and pages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868586"/>
            <a:ext cx="4679950" cy="3856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949440" cy="466661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Disk space is divided into so-called </a:t>
                </a:r>
                <a:r>
                  <a:rPr lang="en-US" b="1" dirty="0">
                    <a:solidFill>
                      <a:schemeClr val="accent2"/>
                    </a:solidFill>
                  </a:rPr>
                  <a:t>pages.</a:t>
                </a:r>
              </a:p>
              <a:p>
                <a:pPr lvl="1"/>
                <a:r>
                  <a:rPr lang="en-US" dirty="0"/>
                  <a:t>Typical size: </a:t>
                </a:r>
                <a:r>
                  <a:rPr lang="en-US" b="1" dirty="0">
                    <a:solidFill>
                      <a:srgbClr val="7030A0"/>
                    </a:solidFill>
                  </a:rPr>
                  <a:t>4KB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PULLING PAGES FROM DISK TAKES A LOT OF TIME!</a:t>
                </a:r>
              </a:p>
              <a:p>
                <a:pPr lvl="1"/>
                <a:r>
                  <a:rPr lang="en-US" dirty="0"/>
                  <a:t>Fastest seek time for enterprise HDDs:</a:t>
                </a:r>
                <a:r>
                  <a:rPr lang="en-US" b="1" dirty="0">
                    <a:solidFill>
                      <a:srgbClr val="FF0000"/>
                    </a:solidFill>
                  </a:rPr>
                  <a:t> 4ms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Orders of magnitude worse </a:t>
                </a:r>
                <a:r>
                  <a:rPr lang="en-US" dirty="0"/>
                  <a:t>than RAM (in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US" dirty="0"/>
                  <a:t>) and registers/cache (in the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ns</a:t>
                </a:r>
                <a:r>
                  <a:rPr lang="en-US" dirty="0"/>
                  <a:t>)</a:t>
                </a:r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Page Fault:</a:t>
                </a:r>
                <a:r>
                  <a:rPr lang="en-US" dirty="0"/>
                  <a:t> Access of data pointed to by our program, which of course runs in main memory, but the data itself </a:t>
                </a:r>
                <a:r>
                  <a:rPr lang="en-US" b="1" dirty="0">
                    <a:solidFill>
                      <a:srgbClr val="7030A0"/>
                    </a:solidFill>
                  </a:rPr>
                  <a:t>resides on disk.</a:t>
                </a:r>
              </a:p>
              <a:p>
                <a:r>
                  <a:rPr lang="en-US" dirty="0"/>
                  <a:t>Don’t confuse with </a:t>
                </a:r>
                <a:r>
                  <a:rPr lang="en-US" dirty="0">
                    <a:solidFill>
                      <a:srgbClr val="E911F9"/>
                    </a:solidFill>
                  </a:rPr>
                  <a:t>cache miss</a:t>
                </a:r>
                <a:r>
                  <a:rPr lang="en-US" dirty="0"/>
                  <a:t>: an address sought by our program was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not in cache</a:t>
                </a:r>
                <a:r>
                  <a:rPr lang="en-US" dirty="0"/>
                  <a:t>, but might be found in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main memory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949440" cy="4666615"/>
              </a:xfrm>
              <a:blipFill rotWithShape="0">
                <a:blip r:embed="rId3"/>
                <a:stretch>
                  <a:fillRect l="-1404" t="-2611" r="-1930" b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28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Rotational Hard disks and pages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868586"/>
            <a:ext cx="4679950" cy="385634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" y="1524000"/>
            <a:ext cx="7528560" cy="5334000"/>
          </a:xfrm>
        </p:spPr>
        <p:txBody>
          <a:bodyPr>
            <a:normAutofit/>
          </a:bodyPr>
          <a:lstStyle/>
          <a:p>
            <a:r>
              <a:rPr lang="en-US" dirty="0"/>
              <a:t>Operating Systems allow applications to allocate buffers for reading and writing </a:t>
            </a:r>
            <a:r>
              <a:rPr lang="en-US" i="1" dirty="0">
                <a:solidFill>
                  <a:srgbClr val="FF0000"/>
                </a:solidFill>
              </a:rPr>
              <a:t>EXACTLY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PAGE_SIZE</a:t>
            </a:r>
            <a:r>
              <a:rPr lang="en-US" dirty="0"/>
              <a:t> kilobytes big.</a:t>
            </a:r>
          </a:p>
          <a:p>
            <a:pPr lvl="1"/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Usually,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PAGE_SIZE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=4KB</a:t>
            </a:r>
          </a:p>
          <a:p>
            <a:r>
              <a:rPr lang="en-US" dirty="0"/>
              <a:t>The application can then do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whatever it needs with the data</a:t>
            </a:r>
            <a:r>
              <a:rPr lang="en-US" dirty="0"/>
              <a:t>. If a change of the data needs to persist on disk,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entire page</a:t>
            </a:r>
            <a:r>
              <a:rPr lang="en-US" dirty="0"/>
              <a:t> will be </a:t>
            </a:r>
            <a:r>
              <a:rPr lang="en-US" dirty="0">
                <a:solidFill>
                  <a:srgbClr val="7030A0"/>
                </a:solidFill>
              </a:rPr>
              <a:t>flushed</a:t>
            </a:r>
            <a:r>
              <a:rPr lang="en-US" dirty="0"/>
              <a:t> to disk.</a:t>
            </a:r>
          </a:p>
          <a:p>
            <a:pPr lvl="1"/>
            <a:r>
              <a:rPr lang="en-US" sz="2800" dirty="0"/>
              <a:t>Even if </a:t>
            </a:r>
            <a:r>
              <a:rPr lang="en-US" sz="2800" dirty="0">
                <a:solidFill>
                  <a:srgbClr val="C00000"/>
                </a:solidFill>
              </a:rPr>
              <a:t>exactly one byte </a:t>
            </a:r>
            <a:r>
              <a:rPr lang="en-US" sz="2800" dirty="0"/>
              <a:t>was changed.</a:t>
            </a:r>
          </a:p>
          <a:p>
            <a:r>
              <a:rPr lang="en-US" dirty="0"/>
              <a:t>Beneficial for buffers to </a:t>
            </a:r>
            <a:r>
              <a:rPr lang="en-US" b="1" dirty="0">
                <a:solidFill>
                  <a:schemeClr val="accent2"/>
                </a:solidFill>
              </a:rPr>
              <a:t>persist in memory </a:t>
            </a:r>
            <a:r>
              <a:rPr lang="en-US" dirty="0"/>
              <a:t>if possible </a:t>
            </a:r>
            <a:r>
              <a:rPr lang="en-US" dirty="0">
                <a:solidFill>
                  <a:srgbClr val="E911F9"/>
                </a:solidFill>
              </a:rPr>
              <a:t>(leverage locality)</a:t>
            </a:r>
            <a:r>
              <a:rPr lang="en-US" dirty="0"/>
              <a:t>, to avoid going back to disk.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6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Rotational Hard disks and pages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868586"/>
            <a:ext cx="4679950" cy="385634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" y="1524000"/>
            <a:ext cx="7528560" cy="5334000"/>
          </a:xfrm>
        </p:spPr>
        <p:txBody>
          <a:bodyPr>
            <a:normAutofit/>
          </a:bodyPr>
          <a:lstStyle/>
          <a:p>
            <a:r>
              <a:rPr lang="en-US" dirty="0"/>
              <a:t>Disk </a:t>
            </a:r>
            <a:r>
              <a:rPr lang="en-US" dirty="0">
                <a:solidFill>
                  <a:schemeClr val="accent2"/>
                </a:solidFill>
              </a:rPr>
              <a:t>fragmentation</a:t>
            </a:r>
            <a:r>
              <a:rPr lang="en-US" dirty="0"/>
              <a:t>: Under or over-utilization of disk pages by an application.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Under-utilization</a:t>
            </a:r>
            <a:r>
              <a:rPr lang="en-US" dirty="0"/>
              <a:t>: pages are largely empty and space is wasted.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Over-utilization</a:t>
            </a:r>
            <a:r>
              <a:rPr lang="en-US" dirty="0">
                <a:solidFill>
                  <a:srgbClr val="002060"/>
                </a:solidFill>
              </a:rPr>
              <a:t>: </a:t>
            </a:r>
            <a:r>
              <a:rPr lang="en-US" dirty="0"/>
              <a:t>the application takes up a lot of new hard disk pages, and </a:t>
            </a:r>
            <a:r>
              <a:rPr lang="en-US" dirty="0">
                <a:solidFill>
                  <a:srgbClr val="00B0F0"/>
                </a:solidFill>
              </a:rPr>
              <a:t>indices have to be updated (this costs time)</a:t>
            </a:r>
          </a:p>
          <a:p>
            <a:r>
              <a:rPr lang="en-US" dirty="0"/>
              <a:t>We will not talk about how we can control and optimize disk space (beyond scope).</a:t>
            </a:r>
          </a:p>
        </p:txBody>
      </p:sp>
    </p:spTree>
    <p:extLst>
      <p:ext uri="{BB962C8B-B14F-4D97-AF65-F5344CB8AC3E}">
        <p14:creationId xmlns:p14="http://schemas.microsoft.com/office/powerpoint/2010/main" val="142814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399F-74DE-4831-B616-D14A24D1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2BA32C-9914-44B6-A107-A71AB2F1C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4662" y="1768842"/>
          <a:ext cx="8001000" cy="325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sz="12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89343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93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2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23465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sz="1200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C8F4D2-2E59-4729-896B-29695424656B}"/>
              </a:ext>
            </a:extLst>
          </p:cNvPr>
          <p:cNvSpPr txBox="1"/>
          <p:nvPr/>
        </p:nvSpPr>
        <p:spPr>
          <a:xfrm>
            <a:off x="320431" y="5306646"/>
            <a:ext cx="1154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Show me </a:t>
            </a:r>
            <a:r>
              <a:rPr lang="en-US" dirty="0">
                <a:solidFill>
                  <a:schemeClr val="accent5"/>
                </a:solidFill>
              </a:rPr>
              <a:t>all</a:t>
            </a:r>
            <a:r>
              <a:rPr lang="en-US" dirty="0"/>
              <a:t> fields from </a:t>
            </a:r>
            <a:r>
              <a:rPr lang="en-US" b="1" dirty="0">
                <a:solidFill>
                  <a:srgbClr val="E911F9"/>
                </a:solidFill>
              </a:rPr>
              <a:t>all</a:t>
            </a:r>
            <a:r>
              <a:rPr lang="en-US" dirty="0"/>
              <a:t> records in the table . (</a:t>
            </a: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</a:rPr>
              <a:t> from </a:t>
            </a:r>
            <a:r>
              <a:rPr lang="en-US" dirty="0">
                <a:solidFill>
                  <a:srgbClr val="E911F9"/>
                </a:solidFill>
                <a:latin typeface="Consolas" panose="020B0609020204030204" pitchFamily="49" charset="0"/>
              </a:rPr>
              <a:t>STUDENTS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34B17-9570-4EAF-A51F-86B6D110D015}"/>
              </a:ext>
            </a:extLst>
          </p:cNvPr>
          <p:cNvSpPr txBox="1"/>
          <p:nvPr/>
        </p:nvSpPr>
        <p:spPr>
          <a:xfrm>
            <a:off x="437662" y="125046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TABLE STUDENTS</a:t>
            </a:r>
          </a:p>
        </p:txBody>
      </p:sp>
    </p:spTree>
    <p:extLst>
      <p:ext uri="{BB962C8B-B14F-4D97-AF65-F5344CB8AC3E}">
        <p14:creationId xmlns:p14="http://schemas.microsoft.com/office/powerpoint/2010/main" val="1494725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399F-74DE-4831-B616-D14A24D1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2BA32C-9914-44B6-A107-A71AB2F1C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4662" y="1768842"/>
          <a:ext cx="8001000" cy="325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sz="12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893439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93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2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234656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sz="1200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C8F4D2-2E59-4729-896B-29695424656B}"/>
                  </a:ext>
                </a:extLst>
              </p:cNvPr>
              <p:cNvSpPr txBox="1"/>
              <p:nvPr/>
            </p:nvSpPr>
            <p:spPr>
              <a:xfrm>
                <a:off x="320431" y="5168596"/>
                <a:ext cx="11543323" cy="1774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Show me </a:t>
                </a:r>
                <a:r>
                  <a:rPr lang="en-US" dirty="0">
                    <a:solidFill>
                      <a:schemeClr val="accent5"/>
                    </a:solidFill>
                  </a:rPr>
                  <a:t>all</a:t>
                </a:r>
                <a:r>
                  <a:rPr lang="en-US" dirty="0"/>
                  <a:t> fields from </a:t>
                </a:r>
                <a:r>
                  <a:rPr lang="en-US" b="1" dirty="0">
                    <a:solidFill>
                      <a:srgbClr val="E911F9"/>
                    </a:solidFill>
                  </a:rPr>
                  <a:t>all</a:t>
                </a:r>
                <a:r>
                  <a:rPr lang="en-US" dirty="0"/>
                  <a:t> records in the table . (</a:t>
                </a:r>
                <a:r>
                  <a:rPr lang="en-US" dirty="0">
                    <a:latin typeface="Consolas" panose="020B0609020204030204" pitchFamily="49" charset="0"/>
                  </a:rPr>
                  <a:t>SELECT </a:t>
                </a:r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dirty="0">
                    <a:latin typeface="Consolas" panose="020B0609020204030204" pitchFamily="49" charset="0"/>
                  </a:rPr>
                  <a:t> from </a:t>
                </a:r>
                <a:r>
                  <a:rPr lang="en-US" dirty="0">
                    <a:solidFill>
                      <a:srgbClr val="E911F9"/>
                    </a:solidFill>
                    <a:latin typeface="Consolas" panose="020B0609020204030204" pitchFamily="49" charset="0"/>
                  </a:rPr>
                  <a:t>STUDENTS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Brute-force: Pay seek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</m:t>
                    </m:r>
                  </m:oMath>
                </a14:m>
                <a:r>
                  <a:rPr lang="en-US" dirty="0"/>
                  <a:t> for all the page faults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type m:val="skw"/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4096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bytes of disk space required for table).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Also, pay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total time for printing every single record.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Only good news: </a:t>
                </a:r>
                <a:r>
                  <a:rPr lang="en-US" dirty="0"/>
                  <a:t>Note that you </a:t>
                </a:r>
                <a:r>
                  <a:rPr lang="en-US" dirty="0">
                    <a:solidFill>
                      <a:schemeClr val="accent2"/>
                    </a:solidFill>
                  </a:rPr>
                  <a:t>don’t have to allocate N bytes of main memory for the result of this query</a:t>
                </a:r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  <a:r>
                  <a:rPr lang="en-US" dirty="0"/>
                  <a:t> when you’ve printed the data of an entire page, use the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same buffer</a:t>
                </a:r>
                <a:r>
                  <a:rPr lang="en-US" dirty="0"/>
                  <a:t> for the next page (no need to write anything to disk either).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7C8F4D2-2E59-4729-896B-296954246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1" y="5168596"/>
                <a:ext cx="11543323" cy="1774397"/>
              </a:xfrm>
              <a:prstGeom prst="rect">
                <a:avLst/>
              </a:prstGeom>
              <a:blipFill rotWithShape="0">
                <a:blip r:embed="rId2"/>
                <a:stretch>
                  <a:fillRect l="-475" t="-9622" b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C34B17-9570-4EAF-A51F-86B6D110D015}"/>
              </a:ext>
            </a:extLst>
          </p:cNvPr>
          <p:cNvSpPr txBox="1"/>
          <p:nvPr/>
        </p:nvSpPr>
        <p:spPr>
          <a:xfrm>
            <a:off x="437662" y="125046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TABLE STUDENTS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1B39CEE-1BC3-41AB-A6D6-90C3EC3EA3AD}"/>
              </a:ext>
            </a:extLst>
          </p:cNvPr>
          <p:cNvSpPr/>
          <p:nvPr/>
        </p:nvSpPr>
        <p:spPr>
          <a:xfrm>
            <a:off x="8690707" y="2255743"/>
            <a:ext cx="406400" cy="804985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61A2B58-BF8C-4541-8F38-C2C912C78E84}"/>
              </a:ext>
            </a:extLst>
          </p:cNvPr>
          <p:cNvSpPr/>
          <p:nvPr/>
        </p:nvSpPr>
        <p:spPr>
          <a:xfrm>
            <a:off x="8690707" y="3085456"/>
            <a:ext cx="406400" cy="804985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D55C193-9E1C-4685-8FAD-AEAA19424F0E}"/>
              </a:ext>
            </a:extLst>
          </p:cNvPr>
          <p:cNvSpPr/>
          <p:nvPr/>
        </p:nvSpPr>
        <p:spPr>
          <a:xfrm>
            <a:off x="8729783" y="3955620"/>
            <a:ext cx="406400" cy="804985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ADD2F-139C-4179-8F52-383C896AC546}"/>
              </a:ext>
            </a:extLst>
          </p:cNvPr>
          <p:cNvSpPr txBox="1"/>
          <p:nvPr/>
        </p:nvSpPr>
        <p:spPr>
          <a:xfrm>
            <a:off x="9292491" y="2440409"/>
            <a:ext cx="67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4KB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CD552-798F-4F64-B821-CC9446E4A1C0}"/>
              </a:ext>
            </a:extLst>
          </p:cNvPr>
          <p:cNvSpPr txBox="1"/>
          <p:nvPr/>
        </p:nvSpPr>
        <p:spPr>
          <a:xfrm>
            <a:off x="9292491" y="3278554"/>
            <a:ext cx="67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4KB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CAEEC-AEF4-4544-BF9D-FE91E4F625EC}"/>
              </a:ext>
            </a:extLst>
          </p:cNvPr>
          <p:cNvSpPr txBox="1"/>
          <p:nvPr/>
        </p:nvSpPr>
        <p:spPr>
          <a:xfrm>
            <a:off x="9292491" y="4173446"/>
            <a:ext cx="67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4KB</a:t>
            </a:r>
          </a:p>
        </p:txBody>
      </p:sp>
    </p:spTree>
    <p:extLst>
      <p:ext uri="{BB962C8B-B14F-4D97-AF65-F5344CB8AC3E}">
        <p14:creationId xmlns:p14="http://schemas.microsoft.com/office/powerpoint/2010/main" val="471964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399F-74DE-4831-B616-D14A24D1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2BA32C-9914-44B6-A107-A71AB2F1C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4662" y="1768842"/>
          <a:ext cx="8001000" cy="325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sz="12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893439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93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2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234656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sz="1200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C8F4D2-2E59-4729-896B-29695424656B}"/>
                  </a:ext>
                </a:extLst>
              </p:cNvPr>
              <p:cNvSpPr txBox="1"/>
              <p:nvPr/>
            </p:nvSpPr>
            <p:spPr>
              <a:xfrm>
                <a:off x="320431" y="5168596"/>
                <a:ext cx="11543323" cy="1774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Show me </a:t>
                </a:r>
                <a:r>
                  <a:rPr lang="en-US" dirty="0">
                    <a:solidFill>
                      <a:schemeClr val="accent5"/>
                    </a:solidFill>
                  </a:rPr>
                  <a:t>all</a:t>
                </a:r>
                <a:r>
                  <a:rPr lang="en-US" dirty="0"/>
                  <a:t> fields from </a:t>
                </a:r>
                <a:r>
                  <a:rPr lang="en-US" b="1" dirty="0">
                    <a:solidFill>
                      <a:srgbClr val="E911F9"/>
                    </a:solidFill>
                  </a:rPr>
                  <a:t>all</a:t>
                </a:r>
                <a:r>
                  <a:rPr lang="en-US" dirty="0"/>
                  <a:t> records in the table . (</a:t>
                </a:r>
                <a:r>
                  <a:rPr lang="en-US" dirty="0">
                    <a:latin typeface="Consolas" panose="020B0609020204030204" pitchFamily="49" charset="0"/>
                  </a:rPr>
                  <a:t>SELECT </a:t>
                </a:r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dirty="0">
                    <a:latin typeface="Consolas" panose="020B0609020204030204" pitchFamily="49" charset="0"/>
                  </a:rPr>
                  <a:t> from </a:t>
                </a:r>
                <a:r>
                  <a:rPr lang="en-US" dirty="0">
                    <a:solidFill>
                      <a:srgbClr val="E911F9"/>
                    </a:solidFill>
                    <a:latin typeface="Consolas" panose="020B0609020204030204" pitchFamily="49" charset="0"/>
                  </a:rPr>
                  <a:t>STUDENTS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Brute-force: Pay seek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</m:t>
                    </m:r>
                  </m:oMath>
                </a14:m>
                <a:r>
                  <a:rPr lang="en-US" dirty="0"/>
                  <a:t> for all the page faults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type m:val="skw"/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4096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bytes of disk space required for table).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Also, pay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total time for printing every single record.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Only good news: </a:t>
                </a:r>
                <a:r>
                  <a:rPr lang="en-US" dirty="0"/>
                  <a:t>Note that you </a:t>
                </a:r>
                <a:r>
                  <a:rPr lang="en-US" dirty="0">
                    <a:solidFill>
                      <a:schemeClr val="accent2"/>
                    </a:solidFill>
                  </a:rPr>
                  <a:t>don’t have to allocate N bytes of main memory for the result of this query</a:t>
                </a:r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  <a:r>
                  <a:rPr lang="en-US" dirty="0"/>
                  <a:t> when you’ve printed the data of an entire page, use the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same buffer</a:t>
                </a:r>
                <a:r>
                  <a:rPr lang="en-US" dirty="0"/>
                  <a:t> for the next page (no need to write anything to disk either).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7C8F4D2-2E59-4729-896B-296954246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1" y="5168596"/>
                <a:ext cx="11543323" cy="1774397"/>
              </a:xfrm>
              <a:prstGeom prst="rect">
                <a:avLst/>
              </a:prstGeom>
              <a:blipFill rotWithShape="0">
                <a:blip r:embed="rId2"/>
                <a:stretch>
                  <a:fillRect l="-475" t="-9622" b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C34B17-9570-4EAF-A51F-86B6D110D015}"/>
              </a:ext>
            </a:extLst>
          </p:cNvPr>
          <p:cNvSpPr txBox="1"/>
          <p:nvPr/>
        </p:nvSpPr>
        <p:spPr>
          <a:xfrm>
            <a:off x="437662" y="125046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TABLE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16E91-CBE5-4889-A169-06260374133E}"/>
              </a:ext>
            </a:extLst>
          </p:cNvPr>
          <p:cNvSpPr txBox="1"/>
          <p:nvPr/>
        </p:nvSpPr>
        <p:spPr>
          <a:xfrm>
            <a:off x="8675076" y="1690688"/>
            <a:ext cx="31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CAN WE DO BETTER?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43E95A-591A-4589-A4AF-1ABD402C1D99}"/>
              </a:ext>
            </a:extLst>
          </p:cNvPr>
          <p:cNvSpPr/>
          <p:nvPr/>
        </p:nvSpPr>
        <p:spPr>
          <a:xfrm>
            <a:off x="8972061" y="2414954"/>
            <a:ext cx="1062892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AAA1B2-9B3B-43B7-9390-EFCFF673F084}"/>
              </a:ext>
            </a:extLst>
          </p:cNvPr>
          <p:cNvSpPr/>
          <p:nvPr/>
        </p:nvSpPr>
        <p:spPr>
          <a:xfrm>
            <a:off x="10429629" y="2414954"/>
            <a:ext cx="1062892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8335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399F-74DE-4831-B616-D14A24D1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2BA32C-9914-44B6-A107-A71AB2F1C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4662" y="1768842"/>
          <a:ext cx="8001000" cy="325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sz="12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893439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93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2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234656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sz="1200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C8F4D2-2E59-4729-896B-29695424656B}"/>
                  </a:ext>
                </a:extLst>
              </p:cNvPr>
              <p:cNvSpPr txBox="1"/>
              <p:nvPr/>
            </p:nvSpPr>
            <p:spPr>
              <a:xfrm>
                <a:off x="320431" y="5168596"/>
                <a:ext cx="11543323" cy="1774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Show me </a:t>
                </a:r>
                <a:r>
                  <a:rPr lang="en-US" dirty="0">
                    <a:solidFill>
                      <a:schemeClr val="accent5"/>
                    </a:solidFill>
                  </a:rPr>
                  <a:t>all</a:t>
                </a:r>
                <a:r>
                  <a:rPr lang="en-US" dirty="0"/>
                  <a:t> fields from </a:t>
                </a:r>
                <a:r>
                  <a:rPr lang="en-US" b="1" dirty="0">
                    <a:solidFill>
                      <a:srgbClr val="E911F9"/>
                    </a:solidFill>
                  </a:rPr>
                  <a:t>all</a:t>
                </a:r>
                <a:r>
                  <a:rPr lang="en-US" dirty="0"/>
                  <a:t> records in the table . (</a:t>
                </a:r>
                <a:r>
                  <a:rPr lang="en-US" dirty="0">
                    <a:latin typeface="Consolas" panose="020B0609020204030204" pitchFamily="49" charset="0"/>
                  </a:rPr>
                  <a:t>SELECT </a:t>
                </a:r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dirty="0">
                    <a:latin typeface="Consolas" panose="020B0609020204030204" pitchFamily="49" charset="0"/>
                  </a:rPr>
                  <a:t> from </a:t>
                </a:r>
                <a:r>
                  <a:rPr lang="en-US" dirty="0">
                    <a:solidFill>
                      <a:srgbClr val="E911F9"/>
                    </a:solidFill>
                    <a:latin typeface="Consolas" panose="020B0609020204030204" pitchFamily="49" charset="0"/>
                  </a:rPr>
                  <a:t>STUDENTS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Brute-force: Pay seek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</m:t>
                    </m:r>
                  </m:oMath>
                </a14:m>
                <a:r>
                  <a:rPr lang="en-US" dirty="0"/>
                  <a:t> for all the page faults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⌈</m:t>
                    </m:r>
                    <m:f>
                      <m:fPr>
                        <m:type m:val="skw"/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4096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bytes of disk space required for table).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Also, pay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total time for printing every single record.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Only good news: </a:t>
                </a:r>
                <a:r>
                  <a:rPr lang="en-US" dirty="0"/>
                  <a:t>Note that you </a:t>
                </a:r>
                <a:r>
                  <a:rPr lang="en-US" dirty="0">
                    <a:solidFill>
                      <a:schemeClr val="accent2"/>
                    </a:solidFill>
                  </a:rPr>
                  <a:t>don’t have to allocate N bytes of main memory for the result of this query</a:t>
                </a:r>
                <a:r>
                  <a:rPr lang="en-US" dirty="0">
                    <a:solidFill>
                      <a:srgbClr val="FF0000"/>
                    </a:solidFill>
                  </a:rPr>
                  <a:t>:</a:t>
                </a:r>
                <a:r>
                  <a:rPr lang="en-US" dirty="0"/>
                  <a:t> when you’ve printed the data of an entire page, use the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same buffer</a:t>
                </a:r>
                <a:r>
                  <a:rPr lang="en-US" dirty="0"/>
                  <a:t> for the next page (no need to write anything to disk either).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7C8F4D2-2E59-4729-896B-296954246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1" y="5168596"/>
                <a:ext cx="11543323" cy="1774397"/>
              </a:xfrm>
              <a:prstGeom prst="rect">
                <a:avLst/>
              </a:prstGeom>
              <a:blipFill rotWithShape="0">
                <a:blip r:embed="rId2"/>
                <a:stretch>
                  <a:fillRect l="-475" t="-9622" b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C34B17-9570-4EAF-A51F-86B6D110D015}"/>
              </a:ext>
            </a:extLst>
          </p:cNvPr>
          <p:cNvSpPr txBox="1"/>
          <p:nvPr/>
        </p:nvSpPr>
        <p:spPr>
          <a:xfrm>
            <a:off x="437662" y="125046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TABLE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16E91-CBE5-4889-A169-06260374133E}"/>
              </a:ext>
            </a:extLst>
          </p:cNvPr>
          <p:cNvSpPr txBox="1"/>
          <p:nvPr/>
        </p:nvSpPr>
        <p:spPr>
          <a:xfrm>
            <a:off x="8675076" y="1690688"/>
            <a:ext cx="31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CAN WE DO BETTER?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43E95A-591A-4589-A4AF-1ABD402C1D99}"/>
              </a:ext>
            </a:extLst>
          </p:cNvPr>
          <p:cNvSpPr/>
          <p:nvPr/>
        </p:nvSpPr>
        <p:spPr>
          <a:xfrm>
            <a:off x="8972061" y="2414954"/>
            <a:ext cx="1062892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AAA1B2-9B3B-43B7-9390-EFCFF673F084}"/>
              </a:ext>
            </a:extLst>
          </p:cNvPr>
          <p:cNvSpPr/>
          <p:nvPr/>
        </p:nvSpPr>
        <p:spPr>
          <a:xfrm>
            <a:off x="10429629" y="2414954"/>
            <a:ext cx="1062892" cy="5080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8EE583-C00A-47D3-BD53-8BAE9F24A418}"/>
              </a:ext>
            </a:extLst>
          </p:cNvPr>
          <p:cNvSpPr/>
          <p:nvPr/>
        </p:nvSpPr>
        <p:spPr>
          <a:xfrm>
            <a:off x="10324123" y="2250831"/>
            <a:ext cx="1297354" cy="867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person, indoor, wall, little&#10;&#10;Description generated with very high confidence">
            <a:extLst>
              <a:ext uri="{FF2B5EF4-FFF2-40B4-BE49-F238E27FC236}">
                <a16:creationId xmlns:a16="http://schemas.microsoft.com/office/drawing/2014/main" id="{ADD35921-CF6F-4C90-ADA4-FFC25E16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245" y="494159"/>
            <a:ext cx="1199205" cy="895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C09FB-DA7E-4545-921E-846D678162F8}"/>
              </a:ext>
            </a:extLst>
          </p:cNvPr>
          <p:cNvSpPr txBox="1"/>
          <p:nvPr/>
        </p:nvSpPr>
        <p:spPr>
          <a:xfrm>
            <a:off x="8675076" y="3212123"/>
            <a:ext cx="3118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query asks for </a:t>
            </a:r>
            <a:r>
              <a:rPr lang="en-US" b="1" dirty="0">
                <a:solidFill>
                  <a:srgbClr val="0070C0"/>
                </a:solidFill>
              </a:rPr>
              <a:t>everything</a:t>
            </a:r>
            <a:r>
              <a:rPr lang="en-US" dirty="0"/>
              <a:t> and </a:t>
            </a:r>
            <a:r>
              <a:rPr lang="en-US" b="1" dirty="0">
                <a:solidFill>
                  <a:srgbClr val="E911F9"/>
                </a:solidFill>
              </a:rPr>
              <a:t>anything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Sooner or later, we </a:t>
            </a:r>
            <a:r>
              <a:rPr lang="en-US" b="1" dirty="0">
                <a:solidFill>
                  <a:srgbClr val="C00000"/>
                </a:solidFill>
              </a:rPr>
              <a:t>will</a:t>
            </a:r>
            <a:r>
              <a:rPr lang="en-US" dirty="0"/>
              <a:t> pay the price!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you build a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-Black Tree over IDs… you still </a:t>
            </a:r>
            <a:r>
              <a:rPr lang="en-US" b="1" dirty="0">
                <a:solidFill>
                  <a:srgbClr val="7030A0"/>
                </a:solidFill>
              </a:rPr>
              <a:t>have to scan all pages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28291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399F-74DE-4831-B616-D14A24D1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2BA32C-9914-44B6-A107-A71AB2F1C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4662" y="1768842"/>
          <a:ext cx="8001000" cy="325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sz="12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893439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93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2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234656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sz="1200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C34B17-9570-4EAF-A51F-86B6D110D015}"/>
              </a:ext>
            </a:extLst>
          </p:cNvPr>
          <p:cNvSpPr txBox="1"/>
          <p:nvPr/>
        </p:nvSpPr>
        <p:spPr>
          <a:xfrm>
            <a:off x="437662" y="125046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TABLE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9FF1F-5288-44D9-A90F-122AB6192510}"/>
              </a:ext>
            </a:extLst>
          </p:cNvPr>
          <p:cNvSpPr txBox="1"/>
          <p:nvPr/>
        </p:nvSpPr>
        <p:spPr>
          <a:xfrm>
            <a:off x="320431" y="5168596"/>
            <a:ext cx="11543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Show me </a:t>
            </a:r>
            <a:r>
              <a:rPr lang="en-US" dirty="0">
                <a:solidFill>
                  <a:schemeClr val="accent5"/>
                </a:solidFill>
              </a:rPr>
              <a:t>all</a:t>
            </a:r>
            <a:r>
              <a:rPr lang="en-US" dirty="0"/>
              <a:t> fields from </a:t>
            </a:r>
            <a:r>
              <a:rPr lang="en-US" b="1" dirty="0">
                <a:solidFill>
                  <a:srgbClr val="E911F9"/>
                </a:solidFill>
              </a:rPr>
              <a:t>students </a:t>
            </a:r>
            <a:r>
              <a:rPr lang="en-US" b="1" dirty="0">
                <a:solidFill>
                  <a:schemeClr val="accent4"/>
                </a:solidFill>
              </a:rPr>
              <a:t>ID is between 740 and 1043</a:t>
            </a:r>
            <a:r>
              <a:rPr lang="en-US" dirty="0"/>
              <a:t>. (</a:t>
            </a: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</a:rPr>
              <a:t> from </a:t>
            </a:r>
            <a:r>
              <a:rPr lang="en-US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&gt;=740 AND ID &lt;= 1043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486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399F-74DE-4831-B616-D14A24D1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2BA32C-9914-44B6-A107-A71AB2F1C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4662" y="1768842"/>
          <a:ext cx="8001000" cy="325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sz="12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893439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93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2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234656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sz="1200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C34B17-9570-4EAF-A51F-86B6D110D015}"/>
              </a:ext>
            </a:extLst>
          </p:cNvPr>
          <p:cNvSpPr txBox="1"/>
          <p:nvPr/>
        </p:nvSpPr>
        <p:spPr>
          <a:xfrm>
            <a:off x="437662" y="125046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TABLE STUDENTS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341110-BB98-4283-A956-0140B2250503}"/>
              </a:ext>
            </a:extLst>
          </p:cNvPr>
          <p:cNvSpPr/>
          <p:nvPr/>
        </p:nvSpPr>
        <p:spPr>
          <a:xfrm>
            <a:off x="8972060" y="2414954"/>
            <a:ext cx="1344247" cy="883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B34834-D59A-4820-9DC6-D00106B4828A}"/>
              </a:ext>
            </a:extLst>
          </p:cNvPr>
          <p:cNvSpPr/>
          <p:nvPr/>
        </p:nvSpPr>
        <p:spPr>
          <a:xfrm>
            <a:off x="10429629" y="2414954"/>
            <a:ext cx="1363786" cy="88313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Foreshadowing does, like, nothing for 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C0292-295B-4FEB-BE28-19B3FB67637C}"/>
              </a:ext>
            </a:extLst>
          </p:cNvPr>
          <p:cNvSpPr txBox="1"/>
          <p:nvPr/>
        </p:nvSpPr>
        <p:spPr>
          <a:xfrm>
            <a:off x="320431" y="5168596"/>
            <a:ext cx="11543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Show me </a:t>
            </a:r>
            <a:r>
              <a:rPr lang="en-US" dirty="0">
                <a:solidFill>
                  <a:schemeClr val="accent5"/>
                </a:solidFill>
              </a:rPr>
              <a:t>all</a:t>
            </a:r>
            <a:r>
              <a:rPr lang="en-US" dirty="0"/>
              <a:t> fields from </a:t>
            </a:r>
            <a:r>
              <a:rPr lang="en-US" b="1" dirty="0">
                <a:solidFill>
                  <a:srgbClr val="E911F9"/>
                </a:solidFill>
              </a:rPr>
              <a:t>students </a:t>
            </a:r>
            <a:r>
              <a:rPr lang="en-US" b="1" dirty="0">
                <a:solidFill>
                  <a:schemeClr val="accent4"/>
                </a:solidFill>
              </a:rPr>
              <a:t>ID is between 740 and 1043</a:t>
            </a:r>
            <a:r>
              <a:rPr lang="en-US" dirty="0"/>
              <a:t>. (</a:t>
            </a: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</a:rPr>
              <a:t> from </a:t>
            </a:r>
            <a:r>
              <a:rPr lang="en-US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&gt;=740 AND ID &lt;= 1043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570CA-ACF6-4688-8C63-9140AAF6678F}"/>
              </a:ext>
            </a:extLst>
          </p:cNvPr>
          <p:cNvSpPr txBox="1"/>
          <p:nvPr/>
        </p:nvSpPr>
        <p:spPr>
          <a:xfrm>
            <a:off x="8675076" y="1690688"/>
            <a:ext cx="31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CAN WE DO BETTER NOW?</a:t>
            </a:r>
          </a:p>
        </p:txBody>
      </p:sp>
    </p:spTree>
    <p:extLst>
      <p:ext uri="{BB962C8B-B14F-4D97-AF65-F5344CB8AC3E}">
        <p14:creationId xmlns:p14="http://schemas.microsoft.com/office/powerpoint/2010/main" val="325224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true story: &lt;K, V&gt;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only cared about storing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dirty="0" err="1"/>
              <a:t>s</a:t>
            </a:r>
            <a:r>
              <a:rPr lang="en-US" dirty="0"/>
              <a:t> such that: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Search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is optimized.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Insert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optimized.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Delete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optimized.</a:t>
            </a:r>
          </a:p>
          <a:p>
            <a:r>
              <a:rPr lang="en-US" dirty="0"/>
              <a:t>We have required that all those elements are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dirty="0" err="1"/>
              <a:t>s</a:t>
            </a:r>
            <a:r>
              <a:rPr lang="en-US" dirty="0"/>
              <a:t> because</a:t>
            </a:r>
            <a:r>
              <a:rPr lang="mr-IN" dirty="0"/>
              <a:t>…</a:t>
            </a:r>
            <a:r>
              <a:rPr lang="en-US" dirty="0"/>
              <a:t> we need to compare them.</a:t>
            </a:r>
          </a:p>
        </p:txBody>
      </p:sp>
    </p:spTree>
    <p:extLst>
      <p:ext uri="{BB962C8B-B14F-4D97-AF65-F5344CB8AC3E}">
        <p14:creationId xmlns:p14="http://schemas.microsoft.com/office/powerpoint/2010/main" val="33771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399F-74DE-4831-B616-D14A24D1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Queries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2BA32C-9914-44B6-A107-A71AB2F1C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4662" y="1768842"/>
          <a:ext cx="8001000" cy="325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sz="12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893439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93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2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234656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4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4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sz="1200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C34B17-9570-4EAF-A51F-86B6D110D015}"/>
              </a:ext>
            </a:extLst>
          </p:cNvPr>
          <p:cNvSpPr txBox="1"/>
          <p:nvPr/>
        </p:nvSpPr>
        <p:spPr>
          <a:xfrm>
            <a:off x="437662" y="125046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TABLE STUDENTS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341110-BB98-4283-A956-0140B2250503}"/>
              </a:ext>
            </a:extLst>
          </p:cNvPr>
          <p:cNvSpPr/>
          <p:nvPr/>
        </p:nvSpPr>
        <p:spPr>
          <a:xfrm>
            <a:off x="8972060" y="2414954"/>
            <a:ext cx="1344247" cy="883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B34834-D59A-4820-9DC6-D00106B4828A}"/>
              </a:ext>
            </a:extLst>
          </p:cNvPr>
          <p:cNvSpPr/>
          <p:nvPr/>
        </p:nvSpPr>
        <p:spPr>
          <a:xfrm>
            <a:off x="10429629" y="2414954"/>
            <a:ext cx="1363786" cy="88313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Foreshadowing does, like, nothing for 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C0292-295B-4FEB-BE28-19B3FB67637C}"/>
              </a:ext>
            </a:extLst>
          </p:cNvPr>
          <p:cNvSpPr txBox="1"/>
          <p:nvPr/>
        </p:nvSpPr>
        <p:spPr>
          <a:xfrm>
            <a:off x="320431" y="5168596"/>
            <a:ext cx="11543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Show me </a:t>
            </a:r>
            <a:r>
              <a:rPr lang="en-US" dirty="0">
                <a:solidFill>
                  <a:schemeClr val="accent5"/>
                </a:solidFill>
              </a:rPr>
              <a:t>all</a:t>
            </a:r>
            <a:r>
              <a:rPr lang="en-US" dirty="0"/>
              <a:t> fields from </a:t>
            </a:r>
            <a:r>
              <a:rPr lang="en-US" b="1" dirty="0">
                <a:solidFill>
                  <a:srgbClr val="E911F9"/>
                </a:solidFill>
              </a:rPr>
              <a:t>students </a:t>
            </a:r>
            <a:r>
              <a:rPr lang="en-US" b="1" dirty="0">
                <a:solidFill>
                  <a:schemeClr val="accent4"/>
                </a:solidFill>
              </a:rPr>
              <a:t>ID is between 740 and 1043</a:t>
            </a:r>
            <a:r>
              <a:rPr lang="en-US" dirty="0"/>
              <a:t>. (</a:t>
            </a:r>
            <a:r>
              <a:rPr lang="en-US" dirty="0"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</a:rPr>
              <a:t> from </a:t>
            </a:r>
            <a:r>
              <a:rPr lang="en-US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&gt;=740 AND ID &lt;= 1043</a:t>
            </a:r>
            <a:r>
              <a:rPr lang="en-US" dirty="0"/>
              <a:t>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8FE619-DCFF-486C-B248-A438845F0FDD}"/>
              </a:ext>
            </a:extLst>
          </p:cNvPr>
          <p:cNvSpPr/>
          <p:nvPr/>
        </p:nvSpPr>
        <p:spPr>
          <a:xfrm>
            <a:off x="8854833" y="2157046"/>
            <a:ext cx="1649046" cy="1453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970498-5A26-4FC2-86FA-7C6F62BB8DAB}"/>
              </a:ext>
            </a:extLst>
          </p:cNvPr>
          <p:cNvSpPr/>
          <p:nvPr/>
        </p:nvSpPr>
        <p:spPr>
          <a:xfrm>
            <a:off x="215901" y="1333188"/>
            <a:ext cx="1649046" cy="38354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F119224-1E3F-4144-91BB-B75A52B863BC}"/>
              </a:ext>
            </a:extLst>
          </p:cNvPr>
          <p:cNvCxnSpPr/>
          <p:nvPr/>
        </p:nvCxnSpPr>
        <p:spPr>
          <a:xfrm flipV="1">
            <a:off x="1594338" y="1461477"/>
            <a:ext cx="1164495" cy="44547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BBCFC4-0EB3-4FD0-BC61-074A89246E1C}"/>
              </a:ext>
            </a:extLst>
          </p:cNvPr>
          <p:cNvSpPr txBox="1"/>
          <p:nvPr/>
        </p:nvSpPr>
        <p:spPr>
          <a:xfrm>
            <a:off x="2598615" y="1277477"/>
            <a:ext cx="344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will need an index over IDs!</a:t>
            </a:r>
          </a:p>
        </p:txBody>
      </p:sp>
    </p:spTree>
    <p:extLst>
      <p:ext uri="{BB962C8B-B14F-4D97-AF65-F5344CB8AC3E}">
        <p14:creationId xmlns:p14="http://schemas.microsoft.com/office/powerpoint/2010/main" val="2647230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3" y="229200"/>
            <a:ext cx="10008973" cy="1117694"/>
          </a:xfrm>
        </p:spPr>
        <p:txBody>
          <a:bodyPr/>
          <a:lstStyle/>
          <a:p>
            <a:pPr algn="ctr"/>
            <a:r>
              <a:rPr lang="en-US" dirty="0"/>
              <a:t>Warmup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" y="1467278"/>
            <a:ext cx="11948984" cy="5390721"/>
          </a:xfrm>
        </p:spPr>
        <p:txBody>
          <a:bodyPr>
            <a:normAutofit/>
          </a:bodyPr>
          <a:lstStyle/>
          <a:p>
            <a:r>
              <a:rPr lang="en-US" sz="2000" dirty="0"/>
              <a:t>Take 10 to implement the </a:t>
            </a:r>
            <a:r>
              <a:rPr lang="en-US" sz="2000" b="1" dirty="0"/>
              <a:t>void</a:t>
            </a:r>
            <a:r>
              <a:rPr lang="en-US" sz="2000" dirty="0"/>
              <a:t> method 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(Node 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min,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max, List&lt;Integer&gt; list)</a:t>
            </a:r>
            <a:r>
              <a:rPr lang="en-US" sz="2000" dirty="0">
                <a:ea typeface="Consolas" charset="0"/>
                <a:cs typeface="Consolas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ea typeface="Consolas" charset="0"/>
                <a:cs typeface="Consolas" charset="0"/>
              </a:rPr>
              <a:t>     such that we can perform </a:t>
            </a:r>
            <a:r>
              <a:rPr lang="en-US" sz="2000" dirty="0">
                <a:solidFill>
                  <a:srgbClr val="C00000"/>
                </a:solidFill>
                <a:ea typeface="Consolas" charset="0"/>
                <a:cs typeface="Consolas" charset="0"/>
              </a:rPr>
              <a:t>range search </a:t>
            </a:r>
            <a:r>
              <a:rPr lang="en-US" sz="2000" dirty="0">
                <a:ea typeface="Consolas" charset="0"/>
                <a:cs typeface="Consolas" charset="0"/>
              </a:rPr>
              <a:t>on this BST!</a:t>
            </a:r>
          </a:p>
        </p:txBody>
      </p:sp>
      <p:sp>
        <p:nvSpPr>
          <p:cNvPr id="4" name="Oval 3"/>
          <p:cNvSpPr/>
          <p:nvPr/>
        </p:nvSpPr>
        <p:spPr>
          <a:xfrm>
            <a:off x="9568253" y="300269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5" name="Oval 4"/>
          <p:cNvSpPr/>
          <p:nvPr/>
        </p:nvSpPr>
        <p:spPr>
          <a:xfrm>
            <a:off x="8868030" y="373586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Oval 5"/>
          <p:cNvSpPr/>
          <p:nvPr/>
        </p:nvSpPr>
        <p:spPr>
          <a:xfrm>
            <a:off x="9514702" y="4370177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7" name="Oval 6"/>
          <p:cNvSpPr/>
          <p:nvPr/>
        </p:nvSpPr>
        <p:spPr>
          <a:xfrm>
            <a:off x="10322013" y="3694668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58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69637" y="438665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10845123" y="4378419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72</a:t>
            </a:r>
          </a:p>
        </p:txBody>
      </p:sp>
      <p:sp>
        <p:nvSpPr>
          <p:cNvPr id="10" name="Oval 9"/>
          <p:cNvSpPr/>
          <p:nvPr/>
        </p:nvSpPr>
        <p:spPr>
          <a:xfrm>
            <a:off x="10297303" y="485621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</a:t>
            </a:r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9353200" y="3298013"/>
            <a:ext cx="298295" cy="488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8653843" y="4018828"/>
            <a:ext cx="371572" cy="367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6" idx="1"/>
          </p:cNvCxnSpPr>
          <p:nvPr/>
        </p:nvCxnSpPr>
        <p:spPr>
          <a:xfrm>
            <a:off x="9353200" y="4031184"/>
            <a:ext cx="244744" cy="389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5"/>
            <a:endCxn id="7" idx="1"/>
          </p:cNvCxnSpPr>
          <p:nvPr/>
        </p:nvCxnSpPr>
        <p:spPr>
          <a:xfrm>
            <a:off x="10053423" y="3298013"/>
            <a:ext cx="351832" cy="447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5"/>
            <a:endCxn id="9" idx="0"/>
          </p:cNvCxnSpPr>
          <p:nvPr/>
        </p:nvCxnSpPr>
        <p:spPr>
          <a:xfrm>
            <a:off x="10807183" y="3989990"/>
            <a:ext cx="322146" cy="388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0" idx="7"/>
          </p:cNvCxnSpPr>
          <p:nvPr/>
        </p:nvCxnSpPr>
        <p:spPr>
          <a:xfrm flipH="1">
            <a:off x="10782473" y="4673741"/>
            <a:ext cx="145892" cy="23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56577" y="5453455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</a:t>
            </a:r>
          </a:p>
        </p:txBody>
      </p:sp>
      <p:cxnSp>
        <p:nvCxnSpPr>
          <p:cNvPr id="30" name="Straight Arrow Connector 29"/>
          <p:cNvCxnSpPr>
            <a:stCxn id="10" idx="3"/>
            <a:endCxn id="29" idx="0"/>
          </p:cNvCxnSpPr>
          <p:nvPr/>
        </p:nvCxnSpPr>
        <p:spPr>
          <a:xfrm flipH="1">
            <a:off x="10140783" y="5151533"/>
            <a:ext cx="239762" cy="30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13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3" y="229200"/>
            <a:ext cx="10008973" cy="1117694"/>
          </a:xfrm>
        </p:spPr>
        <p:txBody>
          <a:bodyPr/>
          <a:lstStyle/>
          <a:p>
            <a:pPr algn="ctr"/>
            <a:r>
              <a:rPr lang="en-US" dirty="0"/>
              <a:t>Warmup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" y="1467278"/>
            <a:ext cx="11948984" cy="5390721"/>
          </a:xfrm>
        </p:spPr>
        <p:txBody>
          <a:bodyPr>
            <a:normAutofit/>
          </a:bodyPr>
          <a:lstStyle/>
          <a:p>
            <a:r>
              <a:rPr lang="en-US" sz="2000" dirty="0"/>
              <a:t>Take 10 to implement the </a:t>
            </a:r>
            <a:r>
              <a:rPr lang="en-US" sz="2000" b="1" dirty="0"/>
              <a:t>void </a:t>
            </a:r>
            <a:r>
              <a:rPr lang="en-US" sz="2000" dirty="0"/>
              <a:t>method 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(Node 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min,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max, List&lt;Integer&gt; list)</a:t>
            </a:r>
            <a:r>
              <a:rPr lang="en-US" sz="2000" dirty="0">
                <a:ea typeface="Consolas" charset="0"/>
                <a:cs typeface="Consolas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ea typeface="Consolas" charset="0"/>
                <a:cs typeface="Consolas" charset="0"/>
              </a:rPr>
              <a:t>     such that we can perform </a:t>
            </a:r>
            <a:r>
              <a:rPr lang="en-US" sz="2000" dirty="0">
                <a:solidFill>
                  <a:srgbClr val="C00000"/>
                </a:solidFill>
                <a:ea typeface="Consolas" charset="0"/>
                <a:cs typeface="Consolas" charset="0"/>
              </a:rPr>
              <a:t>range search </a:t>
            </a:r>
            <a:r>
              <a:rPr lang="en-US" sz="2000" dirty="0">
                <a:ea typeface="Consolas" charset="0"/>
                <a:cs typeface="Consolas" charset="0"/>
              </a:rPr>
              <a:t>on this BST!</a:t>
            </a:r>
          </a:p>
        </p:txBody>
      </p:sp>
      <p:sp>
        <p:nvSpPr>
          <p:cNvPr id="4" name="Oval 3"/>
          <p:cNvSpPr/>
          <p:nvPr/>
        </p:nvSpPr>
        <p:spPr>
          <a:xfrm>
            <a:off x="9568253" y="3002691"/>
            <a:ext cx="568412" cy="34599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5" name="Oval 4"/>
          <p:cNvSpPr/>
          <p:nvPr/>
        </p:nvSpPr>
        <p:spPr>
          <a:xfrm>
            <a:off x="8868030" y="3735862"/>
            <a:ext cx="568412" cy="34599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6" name="Oval 5"/>
          <p:cNvSpPr/>
          <p:nvPr/>
        </p:nvSpPr>
        <p:spPr>
          <a:xfrm>
            <a:off x="9514702" y="4370177"/>
            <a:ext cx="568412" cy="34599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7" name="Oval 6"/>
          <p:cNvSpPr/>
          <p:nvPr/>
        </p:nvSpPr>
        <p:spPr>
          <a:xfrm>
            <a:off x="10322013" y="3694668"/>
            <a:ext cx="568412" cy="34599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58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69637" y="438665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10845123" y="4378419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72</a:t>
            </a:r>
          </a:p>
        </p:txBody>
      </p:sp>
      <p:sp>
        <p:nvSpPr>
          <p:cNvPr id="10" name="Oval 9"/>
          <p:cNvSpPr/>
          <p:nvPr/>
        </p:nvSpPr>
        <p:spPr>
          <a:xfrm>
            <a:off x="10297303" y="4856211"/>
            <a:ext cx="568412" cy="34599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65</a:t>
            </a:r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9353200" y="3298013"/>
            <a:ext cx="298295" cy="488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8653843" y="4018828"/>
            <a:ext cx="371572" cy="367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6" idx="1"/>
          </p:cNvCxnSpPr>
          <p:nvPr/>
        </p:nvCxnSpPr>
        <p:spPr>
          <a:xfrm>
            <a:off x="9353200" y="4031184"/>
            <a:ext cx="244744" cy="389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5"/>
            <a:endCxn id="7" idx="1"/>
          </p:cNvCxnSpPr>
          <p:nvPr/>
        </p:nvCxnSpPr>
        <p:spPr>
          <a:xfrm>
            <a:off x="10053423" y="3298013"/>
            <a:ext cx="351832" cy="447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5"/>
            <a:endCxn id="9" idx="0"/>
          </p:cNvCxnSpPr>
          <p:nvPr/>
        </p:nvCxnSpPr>
        <p:spPr>
          <a:xfrm>
            <a:off x="10807183" y="3989990"/>
            <a:ext cx="322146" cy="388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0" idx="7"/>
          </p:cNvCxnSpPr>
          <p:nvPr/>
        </p:nvCxnSpPr>
        <p:spPr>
          <a:xfrm flipH="1">
            <a:off x="10782473" y="4673741"/>
            <a:ext cx="145892" cy="23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56577" y="5453455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</a:t>
            </a:r>
          </a:p>
        </p:txBody>
      </p:sp>
      <p:cxnSp>
        <p:nvCxnSpPr>
          <p:cNvPr id="30" name="Straight Arrow Connector 29"/>
          <p:cNvCxnSpPr>
            <a:stCxn id="10" idx="3"/>
            <a:endCxn id="29" idx="0"/>
          </p:cNvCxnSpPr>
          <p:nvPr/>
        </p:nvCxnSpPr>
        <p:spPr>
          <a:xfrm flipH="1">
            <a:off x="10140783" y="5151533"/>
            <a:ext cx="239762" cy="30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51441" y="3571100"/>
            <a:ext cx="265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[12, 65]</a:t>
            </a:r>
          </a:p>
        </p:txBody>
      </p:sp>
    </p:spTree>
    <p:extLst>
      <p:ext uri="{BB962C8B-B14F-4D97-AF65-F5344CB8AC3E}">
        <p14:creationId xmlns:p14="http://schemas.microsoft.com/office/powerpoint/2010/main" val="14504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3" y="229200"/>
            <a:ext cx="10008973" cy="1117694"/>
          </a:xfrm>
        </p:spPr>
        <p:txBody>
          <a:bodyPr/>
          <a:lstStyle/>
          <a:p>
            <a:pPr algn="ctr"/>
            <a:r>
              <a:rPr lang="en-US" dirty="0"/>
              <a:t>Warmup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" y="1467278"/>
            <a:ext cx="11948984" cy="5390721"/>
          </a:xfrm>
        </p:spPr>
        <p:txBody>
          <a:bodyPr>
            <a:normAutofit/>
          </a:bodyPr>
          <a:lstStyle/>
          <a:p>
            <a:r>
              <a:rPr lang="en-US" sz="2000" dirty="0"/>
              <a:t>Take 10 to implement the </a:t>
            </a:r>
            <a:r>
              <a:rPr lang="en-US" sz="2000" b="1" dirty="0"/>
              <a:t>void </a:t>
            </a:r>
            <a:r>
              <a:rPr lang="en-US" sz="2000" dirty="0"/>
              <a:t>method 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(Node 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min,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max, List&lt;Integer&gt; list)</a:t>
            </a:r>
            <a:r>
              <a:rPr lang="en-US" sz="2000" dirty="0">
                <a:ea typeface="Consolas" charset="0"/>
                <a:cs typeface="Consolas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ea typeface="Consolas" charset="0"/>
                <a:cs typeface="Consolas" charset="0"/>
              </a:rPr>
              <a:t>     such that we can perform </a:t>
            </a:r>
            <a:r>
              <a:rPr lang="en-US" sz="2000" dirty="0">
                <a:solidFill>
                  <a:srgbClr val="C00000"/>
                </a:solidFill>
                <a:ea typeface="Consolas" charset="0"/>
                <a:cs typeface="Consolas" charset="0"/>
              </a:rPr>
              <a:t>range search </a:t>
            </a:r>
            <a:r>
              <a:rPr lang="en-US" sz="2000" dirty="0">
                <a:ea typeface="Consolas" charset="0"/>
                <a:cs typeface="Consolas" charset="0"/>
              </a:rPr>
              <a:t>on this BST!</a:t>
            </a:r>
          </a:p>
        </p:txBody>
      </p:sp>
      <p:sp>
        <p:nvSpPr>
          <p:cNvPr id="4" name="Oval 3"/>
          <p:cNvSpPr/>
          <p:nvPr/>
        </p:nvSpPr>
        <p:spPr>
          <a:xfrm>
            <a:off x="9568253" y="300269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5" name="Oval 4"/>
          <p:cNvSpPr/>
          <p:nvPr/>
        </p:nvSpPr>
        <p:spPr>
          <a:xfrm>
            <a:off x="8868030" y="3735862"/>
            <a:ext cx="568412" cy="34599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6" name="Oval 5"/>
          <p:cNvSpPr/>
          <p:nvPr/>
        </p:nvSpPr>
        <p:spPr>
          <a:xfrm>
            <a:off x="9514702" y="4370177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7" name="Oval 6"/>
          <p:cNvSpPr/>
          <p:nvPr/>
        </p:nvSpPr>
        <p:spPr>
          <a:xfrm>
            <a:off x="10322013" y="3694668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58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69637" y="438665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10845123" y="4378419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72</a:t>
            </a:r>
          </a:p>
        </p:txBody>
      </p:sp>
      <p:sp>
        <p:nvSpPr>
          <p:cNvPr id="10" name="Oval 9"/>
          <p:cNvSpPr/>
          <p:nvPr/>
        </p:nvSpPr>
        <p:spPr>
          <a:xfrm>
            <a:off x="10297303" y="485621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</a:t>
            </a:r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9353200" y="3298013"/>
            <a:ext cx="298295" cy="488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8653843" y="4018828"/>
            <a:ext cx="371572" cy="367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6" idx="1"/>
          </p:cNvCxnSpPr>
          <p:nvPr/>
        </p:nvCxnSpPr>
        <p:spPr>
          <a:xfrm>
            <a:off x="9353200" y="4031184"/>
            <a:ext cx="244744" cy="389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5"/>
            <a:endCxn id="7" idx="1"/>
          </p:cNvCxnSpPr>
          <p:nvPr/>
        </p:nvCxnSpPr>
        <p:spPr>
          <a:xfrm>
            <a:off x="10053423" y="3298013"/>
            <a:ext cx="351832" cy="447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5"/>
            <a:endCxn id="9" idx="0"/>
          </p:cNvCxnSpPr>
          <p:nvPr/>
        </p:nvCxnSpPr>
        <p:spPr>
          <a:xfrm>
            <a:off x="10807183" y="3989990"/>
            <a:ext cx="322146" cy="388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0" idx="7"/>
          </p:cNvCxnSpPr>
          <p:nvPr/>
        </p:nvCxnSpPr>
        <p:spPr>
          <a:xfrm flipH="1">
            <a:off x="10782473" y="4673741"/>
            <a:ext cx="145892" cy="23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56577" y="5453455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</a:t>
            </a:r>
          </a:p>
        </p:txBody>
      </p:sp>
      <p:cxnSp>
        <p:nvCxnSpPr>
          <p:cNvPr id="30" name="Straight Arrow Connector 29"/>
          <p:cNvCxnSpPr>
            <a:stCxn id="10" idx="3"/>
            <a:endCxn id="29" idx="0"/>
          </p:cNvCxnSpPr>
          <p:nvPr/>
        </p:nvCxnSpPr>
        <p:spPr>
          <a:xfrm flipH="1">
            <a:off x="10140783" y="5151533"/>
            <a:ext cx="239762" cy="30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51441" y="3571100"/>
            <a:ext cx="265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[12, 12]</a:t>
            </a:r>
          </a:p>
        </p:txBody>
      </p:sp>
    </p:spTree>
    <p:extLst>
      <p:ext uri="{BB962C8B-B14F-4D97-AF65-F5344CB8AC3E}">
        <p14:creationId xmlns:p14="http://schemas.microsoft.com/office/powerpoint/2010/main" val="267901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3" y="229200"/>
            <a:ext cx="10008973" cy="1117694"/>
          </a:xfrm>
        </p:spPr>
        <p:txBody>
          <a:bodyPr/>
          <a:lstStyle/>
          <a:p>
            <a:pPr algn="ctr"/>
            <a:r>
              <a:rPr lang="en-US" dirty="0"/>
              <a:t>Warmup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" y="1467278"/>
            <a:ext cx="11948984" cy="5390721"/>
          </a:xfrm>
        </p:spPr>
        <p:txBody>
          <a:bodyPr>
            <a:normAutofit/>
          </a:bodyPr>
          <a:lstStyle/>
          <a:p>
            <a:r>
              <a:rPr lang="en-US" sz="2000" dirty="0"/>
              <a:t>Take 10 to implement the </a:t>
            </a:r>
            <a:r>
              <a:rPr lang="en-US" sz="2000" b="1" dirty="0"/>
              <a:t>void </a:t>
            </a:r>
            <a:r>
              <a:rPr lang="en-US" sz="2000" dirty="0"/>
              <a:t>method 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(Node 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min,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max, List&lt;Integer&gt; list)</a:t>
            </a:r>
            <a:r>
              <a:rPr lang="en-US" sz="2000" dirty="0">
                <a:ea typeface="Consolas" charset="0"/>
                <a:cs typeface="Consolas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ea typeface="Consolas" charset="0"/>
                <a:cs typeface="Consolas" charset="0"/>
              </a:rPr>
              <a:t>     such that we can perform </a:t>
            </a:r>
            <a:r>
              <a:rPr lang="en-US" sz="2000" dirty="0">
                <a:solidFill>
                  <a:srgbClr val="C00000"/>
                </a:solidFill>
                <a:ea typeface="Consolas" charset="0"/>
                <a:cs typeface="Consolas" charset="0"/>
              </a:rPr>
              <a:t>range search </a:t>
            </a:r>
            <a:r>
              <a:rPr lang="en-US" sz="2000" dirty="0">
                <a:ea typeface="Consolas" charset="0"/>
                <a:cs typeface="Consolas" charset="0"/>
              </a:rPr>
              <a:t>on this BST!</a:t>
            </a:r>
          </a:p>
        </p:txBody>
      </p:sp>
      <p:sp>
        <p:nvSpPr>
          <p:cNvPr id="4" name="Oval 3"/>
          <p:cNvSpPr/>
          <p:nvPr/>
        </p:nvSpPr>
        <p:spPr>
          <a:xfrm>
            <a:off x="9568253" y="300269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5" name="Oval 4"/>
          <p:cNvSpPr/>
          <p:nvPr/>
        </p:nvSpPr>
        <p:spPr>
          <a:xfrm>
            <a:off x="8868030" y="3735862"/>
            <a:ext cx="568412" cy="34599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6" name="Oval 5"/>
          <p:cNvSpPr/>
          <p:nvPr/>
        </p:nvSpPr>
        <p:spPr>
          <a:xfrm>
            <a:off x="9514702" y="4370177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7" name="Oval 6"/>
          <p:cNvSpPr/>
          <p:nvPr/>
        </p:nvSpPr>
        <p:spPr>
          <a:xfrm>
            <a:off x="10322013" y="3694668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58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69637" y="438665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10845123" y="4378419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72</a:t>
            </a:r>
          </a:p>
        </p:txBody>
      </p:sp>
      <p:sp>
        <p:nvSpPr>
          <p:cNvPr id="10" name="Oval 9"/>
          <p:cNvSpPr/>
          <p:nvPr/>
        </p:nvSpPr>
        <p:spPr>
          <a:xfrm>
            <a:off x="10297303" y="485621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</a:t>
            </a:r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9353200" y="3298013"/>
            <a:ext cx="298295" cy="488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8653843" y="4018828"/>
            <a:ext cx="371572" cy="367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6" idx="1"/>
          </p:cNvCxnSpPr>
          <p:nvPr/>
        </p:nvCxnSpPr>
        <p:spPr>
          <a:xfrm>
            <a:off x="9353200" y="4031184"/>
            <a:ext cx="244744" cy="389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5"/>
            <a:endCxn id="7" idx="1"/>
          </p:cNvCxnSpPr>
          <p:nvPr/>
        </p:nvCxnSpPr>
        <p:spPr>
          <a:xfrm>
            <a:off x="10053423" y="3298013"/>
            <a:ext cx="351832" cy="447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5"/>
            <a:endCxn id="9" idx="0"/>
          </p:cNvCxnSpPr>
          <p:nvPr/>
        </p:nvCxnSpPr>
        <p:spPr>
          <a:xfrm>
            <a:off x="10807183" y="3989990"/>
            <a:ext cx="322146" cy="388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0" idx="7"/>
          </p:cNvCxnSpPr>
          <p:nvPr/>
        </p:nvCxnSpPr>
        <p:spPr>
          <a:xfrm flipH="1">
            <a:off x="10782473" y="4673741"/>
            <a:ext cx="145892" cy="23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56577" y="5453455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</a:t>
            </a:r>
          </a:p>
        </p:txBody>
      </p:sp>
      <p:cxnSp>
        <p:nvCxnSpPr>
          <p:cNvPr id="30" name="Straight Arrow Connector 29"/>
          <p:cNvCxnSpPr>
            <a:stCxn id="10" idx="3"/>
            <a:endCxn id="29" idx="0"/>
          </p:cNvCxnSpPr>
          <p:nvPr/>
        </p:nvCxnSpPr>
        <p:spPr>
          <a:xfrm flipH="1">
            <a:off x="10140783" y="5151533"/>
            <a:ext cx="239762" cy="30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51441" y="3571100"/>
            <a:ext cx="265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[11, 12]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5160" y="4489075"/>
            <a:ext cx="308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(11 is not a key in this tree</a:t>
            </a:r>
            <a:r>
              <a:rPr lang="mr-IN" i="1" dirty="0">
                <a:solidFill>
                  <a:schemeClr val="accent1"/>
                </a:solidFill>
              </a:rPr>
              <a:t>…</a:t>
            </a:r>
            <a:r>
              <a:rPr lang="en-US" i="1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388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3" y="229200"/>
            <a:ext cx="10008973" cy="1117694"/>
          </a:xfrm>
        </p:spPr>
        <p:txBody>
          <a:bodyPr/>
          <a:lstStyle/>
          <a:p>
            <a:pPr algn="ctr"/>
            <a:r>
              <a:rPr lang="en-US" dirty="0"/>
              <a:t>Warmup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" y="1467278"/>
            <a:ext cx="11948984" cy="5390721"/>
          </a:xfrm>
        </p:spPr>
        <p:txBody>
          <a:bodyPr>
            <a:normAutofit/>
          </a:bodyPr>
          <a:lstStyle/>
          <a:p>
            <a:r>
              <a:rPr lang="en-US" sz="2000" dirty="0"/>
              <a:t>Take 10 to implement the </a:t>
            </a:r>
            <a:r>
              <a:rPr lang="en-US" sz="2000" b="1" dirty="0"/>
              <a:t>void </a:t>
            </a:r>
            <a:r>
              <a:rPr lang="en-US" sz="2000" dirty="0"/>
              <a:t>method 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(Node 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min,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max, List&lt;Integer&gt; list)</a:t>
            </a:r>
            <a:r>
              <a:rPr lang="en-US" sz="2000" dirty="0">
                <a:ea typeface="Consolas" charset="0"/>
                <a:cs typeface="Consolas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ea typeface="Consolas" charset="0"/>
                <a:cs typeface="Consolas" charset="0"/>
              </a:rPr>
              <a:t>     such that we can perform </a:t>
            </a:r>
            <a:r>
              <a:rPr lang="en-US" sz="2000" dirty="0">
                <a:solidFill>
                  <a:srgbClr val="C00000"/>
                </a:solidFill>
                <a:ea typeface="Consolas" charset="0"/>
                <a:cs typeface="Consolas" charset="0"/>
              </a:rPr>
              <a:t>range search </a:t>
            </a:r>
            <a:r>
              <a:rPr lang="en-US" sz="2000" dirty="0">
                <a:ea typeface="Consolas" charset="0"/>
                <a:cs typeface="Consolas" charset="0"/>
              </a:rPr>
              <a:t>on this BST!</a:t>
            </a:r>
          </a:p>
        </p:txBody>
      </p:sp>
      <p:sp>
        <p:nvSpPr>
          <p:cNvPr id="4" name="Oval 3"/>
          <p:cNvSpPr/>
          <p:nvPr/>
        </p:nvSpPr>
        <p:spPr>
          <a:xfrm>
            <a:off x="9568253" y="300269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5" name="Oval 4"/>
          <p:cNvSpPr/>
          <p:nvPr/>
        </p:nvSpPr>
        <p:spPr>
          <a:xfrm>
            <a:off x="8868030" y="373586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Oval 5"/>
          <p:cNvSpPr/>
          <p:nvPr/>
        </p:nvSpPr>
        <p:spPr>
          <a:xfrm>
            <a:off x="9514702" y="4370177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7" name="Oval 6"/>
          <p:cNvSpPr/>
          <p:nvPr/>
        </p:nvSpPr>
        <p:spPr>
          <a:xfrm>
            <a:off x="10322013" y="3694668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58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69637" y="438665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10845123" y="4378419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72</a:t>
            </a:r>
          </a:p>
        </p:txBody>
      </p:sp>
      <p:sp>
        <p:nvSpPr>
          <p:cNvPr id="10" name="Oval 9"/>
          <p:cNvSpPr/>
          <p:nvPr/>
        </p:nvSpPr>
        <p:spPr>
          <a:xfrm>
            <a:off x="10297303" y="485621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</a:t>
            </a:r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9353200" y="3298013"/>
            <a:ext cx="298295" cy="488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8653843" y="4018828"/>
            <a:ext cx="371572" cy="367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6" idx="1"/>
          </p:cNvCxnSpPr>
          <p:nvPr/>
        </p:nvCxnSpPr>
        <p:spPr>
          <a:xfrm>
            <a:off x="9353200" y="4031184"/>
            <a:ext cx="244744" cy="389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5"/>
            <a:endCxn id="7" idx="1"/>
          </p:cNvCxnSpPr>
          <p:nvPr/>
        </p:nvCxnSpPr>
        <p:spPr>
          <a:xfrm>
            <a:off x="10053423" y="3298013"/>
            <a:ext cx="351832" cy="447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5"/>
            <a:endCxn id="9" idx="0"/>
          </p:cNvCxnSpPr>
          <p:nvPr/>
        </p:nvCxnSpPr>
        <p:spPr>
          <a:xfrm>
            <a:off x="10807183" y="3989990"/>
            <a:ext cx="322146" cy="388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0" idx="7"/>
          </p:cNvCxnSpPr>
          <p:nvPr/>
        </p:nvCxnSpPr>
        <p:spPr>
          <a:xfrm flipH="1">
            <a:off x="10782473" y="4673741"/>
            <a:ext cx="145892" cy="23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56577" y="5453455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</a:t>
            </a:r>
          </a:p>
        </p:txBody>
      </p:sp>
      <p:cxnSp>
        <p:nvCxnSpPr>
          <p:cNvPr id="30" name="Straight Arrow Connector 29"/>
          <p:cNvCxnSpPr>
            <a:stCxn id="10" idx="3"/>
            <a:endCxn id="29" idx="0"/>
          </p:cNvCxnSpPr>
          <p:nvPr/>
        </p:nvCxnSpPr>
        <p:spPr>
          <a:xfrm flipH="1">
            <a:off x="10140783" y="5151533"/>
            <a:ext cx="239762" cy="30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83146" y="3544497"/>
            <a:ext cx="265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[70, 20]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40" y="4559647"/>
            <a:ext cx="1696995" cy="16969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91730" y="4370177"/>
            <a:ext cx="34351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Just throw your favorite exception!</a:t>
            </a:r>
          </a:p>
        </p:txBody>
      </p:sp>
    </p:spTree>
    <p:extLst>
      <p:ext uri="{BB962C8B-B14F-4D97-AF65-F5344CB8AC3E}">
        <p14:creationId xmlns:p14="http://schemas.microsoft.com/office/powerpoint/2010/main" val="1429296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3" y="229200"/>
            <a:ext cx="10008973" cy="1117694"/>
          </a:xfrm>
        </p:spPr>
        <p:txBody>
          <a:bodyPr/>
          <a:lstStyle/>
          <a:p>
            <a:pPr algn="ctr"/>
            <a:r>
              <a:rPr lang="en-US" dirty="0"/>
              <a:t>Warmup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" y="1467278"/>
            <a:ext cx="11948984" cy="5390721"/>
          </a:xfrm>
        </p:spPr>
        <p:txBody>
          <a:bodyPr>
            <a:normAutofit/>
          </a:bodyPr>
          <a:lstStyle/>
          <a:p>
            <a:r>
              <a:rPr lang="en-US" sz="2000" dirty="0"/>
              <a:t>Take 10 to implement the </a:t>
            </a:r>
            <a:r>
              <a:rPr lang="en-US" sz="2000" b="1" dirty="0"/>
              <a:t>void </a:t>
            </a:r>
            <a:r>
              <a:rPr lang="en-US" sz="2000" dirty="0"/>
              <a:t>method 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(Node 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min,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max, List&lt;Integer&gt; list)</a:t>
            </a:r>
            <a:r>
              <a:rPr lang="en-US" sz="2000" dirty="0">
                <a:ea typeface="Consolas" charset="0"/>
                <a:cs typeface="Consolas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ea typeface="Consolas" charset="0"/>
                <a:cs typeface="Consolas" charset="0"/>
              </a:rPr>
              <a:t>     such that we can perform </a:t>
            </a:r>
            <a:r>
              <a:rPr lang="en-US" sz="2000" dirty="0">
                <a:solidFill>
                  <a:srgbClr val="C00000"/>
                </a:solidFill>
                <a:ea typeface="Consolas" charset="0"/>
                <a:cs typeface="Consolas" charset="0"/>
              </a:rPr>
              <a:t>range search </a:t>
            </a:r>
            <a:r>
              <a:rPr lang="en-US" sz="2000" dirty="0">
                <a:ea typeface="Consolas" charset="0"/>
                <a:cs typeface="Consolas" charset="0"/>
              </a:rPr>
              <a:t>on this BST!</a:t>
            </a:r>
          </a:p>
        </p:txBody>
      </p:sp>
      <p:sp>
        <p:nvSpPr>
          <p:cNvPr id="4" name="Oval 3"/>
          <p:cNvSpPr/>
          <p:nvPr/>
        </p:nvSpPr>
        <p:spPr>
          <a:xfrm>
            <a:off x="9568253" y="300269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5" name="Oval 4"/>
          <p:cNvSpPr/>
          <p:nvPr/>
        </p:nvSpPr>
        <p:spPr>
          <a:xfrm>
            <a:off x="8868030" y="373586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Oval 5"/>
          <p:cNvSpPr/>
          <p:nvPr/>
        </p:nvSpPr>
        <p:spPr>
          <a:xfrm>
            <a:off x="9514702" y="4370177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7" name="Oval 6"/>
          <p:cNvSpPr/>
          <p:nvPr/>
        </p:nvSpPr>
        <p:spPr>
          <a:xfrm>
            <a:off x="10322013" y="3694668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58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69637" y="438665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10845123" y="4378419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72</a:t>
            </a:r>
          </a:p>
        </p:txBody>
      </p:sp>
      <p:sp>
        <p:nvSpPr>
          <p:cNvPr id="10" name="Oval 9"/>
          <p:cNvSpPr/>
          <p:nvPr/>
        </p:nvSpPr>
        <p:spPr>
          <a:xfrm>
            <a:off x="10297303" y="485621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</a:t>
            </a:r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9353200" y="3298013"/>
            <a:ext cx="298295" cy="488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8653843" y="4018828"/>
            <a:ext cx="371572" cy="367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6" idx="1"/>
          </p:cNvCxnSpPr>
          <p:nvPr/>
        </p:nvCxnSpPr>
        <p:spPr>
          <a:xfrm>
            <a:off x="9353200" y="4031184"/>
            <a:ext cx="244744" cy="389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5"/>
            <a:endCxn id="7" idx="1"/>
          </p:cNvCxnSpPr>
          <p:nvPr/>
        </p:nvCxnSpPr>
        <p:spPr>
          <a:xfrm>
            <a:off x="10053423" y="3298013"/>
            <a:ext cx="351832" cy="447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5"/>
            <a:endCxn id="9" idx="0"/>
          </p:cNvCxnSpPr>
          <p:nvPr/>
        </p:nvCxnSpPr>
        <p:spPr>
          <a:xfrm>
            <a:off x="10807183" y="3989990"/>
            <a:ext cx="322146" cy="388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0" idx="7"/>
          </p:cNvCxnSpPr>
          <p:nvPr/>
        </p:nvCxnSpPr>
        <p:spPr>
          <a:xfrm flipH="1">
            <a:off x="10782473" y="4673741"/>
            <a:ext cx="145892" cy="23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56577" y="5453455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</a:t>
            </a:r>
          </a:p>
        </p:txBody>
      </p:sp>
      <p:cxnSp>
        <p:nvCxnSpPr>
          <p:cNvPr id="30" name="Straight Arrow Connector 29"/>
          <p:cNvCxnSpPr>
            <a:stCxn id="10" idx="3"/>
            <a:endCxn id="29" idx="0"/>
          </p:cNvCxnSpPr>
          <p:nvPr/>
        </p:nvCxnSpPr>
        <p:spPr>
          <a:xfrm flipH="1">
            <a:off x="10140783" y="5151533"/>
            <a:ext cx="239762" cy="30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125E9C0-0D53-4383-9FCC-706DBAD657F5}"/>
              </a:ext>
            </a:extLst>
          </p:cNvPr>
          <p:cNvSpPr txBox="1"/>
          <p:nvPr/>
        </p:nvSpPr>
        <p:spPr>
          <a:xfrm>
            <a:off x="555171" y="3094503"/>
            <a:ext cx="82601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  <a:latin typeface="Calibri (Body)"/>
              </a:rPr>
              <a:t>Example Call:</a:t>
            </a:r>
            <a:br>
              <a:rPr lang="en-US" sz="2600" dirty="0">
                <a:solidFill>
                  <a:schemeClr val="accent1"/>
                </a:solidFill>
                <a:latin typeface="Consolas" charset="0"/>
              </a:rPr>
            </a:br>
            <a:br>
              <a:rPr lang="en-US" sz="2600" dirty="0">
                <a:solidFill>
                  <a:schemeClr val="accent1"/>
                </a:solidFill>
                <a:latin typeface="Consolas" charset="0"/>
              </a:rPr>
            </a:br>
            <a:r>
              <a:rPr lang="en-US" sz="2600" dirty="0" err="1">
                <a:solidFill>
                  <a:schemeClr val="accent1"/>
                </a:solidFill>
                <a:latin typeface="Consolas" charset="0"/>
              </a:rPr>
              <a:t>ArrayList</a:t>
            </a:r>
            <a:r>
              <a:rPr lang="en-US" sz="2600" dirty="0">
                <a:solidFill>
                  <a:schemeClr val="accent1"/>
                </a:solidFill>
                <a:latin typeface="Consolas" charset="0"/>
              </a:rPr>
              <a:t>&lt;T&gt; list = new </a:t>
            </a:r>
            <a:r>
              <a:rPr lang="en-US" sz="2600" dirty="0" err="1">
                <a:solidFill>
                  <a:schemeClr val="accent1"/>
                </a:solidFill>
                <a:latin typeface="Consolas" charset="0"/>
              </a:rPr>
              <a:t>ArrayList</a:t>
            </a:r>
            <a:r>
              <a:rPr lang="en-US" sz="2600" dirty="0">
                <a:solidFill>
                  <a:schemeClr val="accent1"/>
                </a:solidFill>
                <a:latin typeface="Consolas" charset="0"/>
              </a:rPr>
              <a:t>();</a:t>
            </a:r>
            <a:br>
              <a:rPr lang="en-US" sz="2600" dirty="0">
                <a:solidFill>
                  <a:schemeClr val="accent1"/>
                </a:solidFill>
                <a:latin typeface="Consolas" charset="0"/>
              </a:rPr>
            </a:br>
            <a:r>
              <a:rPr lang="en-US" sz="2600" dirty="0" err="1">
                <a:solidFill>
                  <a:schemeClr val="accent1"/>
                </a:solidFill>
                <a:latin typeface="Consolas" charset="0"/>
              </a:rPr>
              <a:t>rangeSearch</a:t>
            </a:r>
            <a:r>
              <a:rPr lang="en-US" sz="2600" dirty="0">
                <a:solidFill>
                  <a:schemeClr val="accent1"/>
                </a:solidFill>
                <a:latin typeface="Consolas" charset="0"/>
              </a:rPr>
              <a:t>(root, min, max, list)</a:t>
            </a:r>
          </a:p>
        </p:txBody>
      </p:sp>
    </p:spTree>
    <p:extLst>
      <p:ext uri="{BB962C8B-B14F-4D97-AF65-F5344CB8AC3E}">
        <p14:creationId xmlns:p14="http://schemas.microsoft.com/office/powerpoint/2010/main" val="465103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3" y="229200"/>
            <a:ext cx="10008973" cy="1117694"/>
          </a:xfrm>
        </p:spPr>
        <p:txBody>
          <a:bodyPr/>
          <a:lstStyle/>
          <a:p>
            <a:pPr algn="ctr"/>
            <a:r>
              <a:rPr lang="en-US" dirty="0"/>
              <a:t>Warmup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" y="1467278"/>
            <a:ext cx="11948984" cy="5390721"/>
          </a:xfrm>
        </p:spPr>
        <p:txBody>
          <a:bodyPr>
            <a:normAutofit/>
          </a:bodyPr>
          <a:lstStyle/>
          <a:p>
            <a:r>
              <a:rPr lang="en-US" sz="2000" dirty="0"/>
              <a:t>Take 10 to implement the </a:t>
            </a:r>
            <a:r>
              <a:rPr lang="en-US" sz="2000" b="1" dirty="0"/>
              <a:t>void </a:t>
            </a:r>
            <a:r>
              <a:rPr lang="en-US" sz="2000" dirty="0"/>
              <a:t>method 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(Node 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min, </a:t>
            </a:r>
            <a:r>
              <a:rPr lang="en-US" sz="20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max, List&lt;Integer&gt; list)</a:t>
            </a:r>
            <a:r>
              <a:rPr lang="en-US" sz="2000" dirty="0">
                <a:ea typeface="Consolas" charset="0"/>
                <a:cs typeface="Consolas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ea typeface="Consolas" charset="0"/>
                <a:cs typeface="Consolas" charset="0"/>
              </a:rPr>
              <a:t>     such that we can perform </a:t>
            </a:r>
            <a:r>
              <a:rPr lang="en-US" sz="2000" dirty="0">
                <a:solidFill>
                  <a:srgbClr val="C00000"/>
                </a:solidFill>
                <a:ea typeface="Consolas" charset="0"/>
                <a:cs typeface="Consolas" charset="0"/>
              </a:rPr>
              <a:t>range search </a:t>
            </a:r>
            <a:r>
              <a:rPr lang="en-US" sz="2000" dirty="0">
                <a:ea typeface="Consolas" charset="0"/>
                <a:cs typeface="Consolas" charset="0"/>
              </a:rPr>
              <a:t>on this BST!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sz="2000" dirty="0">
              <a:ea typeface="Consolas" charset="0"/>
              <a:cs typeface="Consolas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9588845" y="300269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5" name="Oval 4"/>
          <p:cNvSpPr/>
          <p:nvPr/>
        </p:nvSpPr>
        <p:spPr>
          <a:xfrm>
            <a:off x="8888622" y="373586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Oval 5"/>
          <p:cNvSpPr/>
          <p:nvPr/>
        </p:nvSpPr>
        <p:spPr>
          <a:xfrm>
            <a:off x="9514702" y="4370177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7" name="Oval 6"/>
          <p:cNvSpPr/>
          <p:nvPr/>
        </p:nvSpPr>
        <p:spPr>
          <a:xfrm>
            <a:off x="10342605" y="3694668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58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390229" y="4386652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10865715" y="4378419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72</a:t>
            </a:r>
          </a:p>
        </p:txBody>
      </p:sp>
      <p:sp>
        <p:nvSpPr>
          <p:cNvPr id="10" name="Oval 9"/>
          <p:cNvSpPr/>
          <p:nvPr/>
        </p:nvSpPr>
        <p:spPr>
          <a:xfrm>
            <a:off x="10297303" y="4856211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65</a:t>
            </a:r>
          </a:p>
        </p:txBody>
      </p:sp>
      <p:cxnSp>
        <p:nvCxnSpPr>
          <p:cNvPr id="12" name="Straight Arrow Connector 11"/>
          <p:cNvCxnSpPr>
            <a:stCxn id="4" idx="3"/>
            <a:endCxn id="5" idx="7"/>
          </p:cNvCxnSpPr>
          <p:nvPr/>
        </p:nvCxnSpPr>
        <p:spPr>
          <a:xfrm flipH="1">
            <a:off x="9373792" y="3298013"/>
            <a:ext cx="298295" cy="488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0"/>
          </p:cNvCxnSpPr>
          <p:nvPr/>
        </p:nvCxnSpPr>
        <p:spPr>
          <a:xfrm flipH="1">
            <a:off x="8674435" y="4018828"/>
            <a:ext cx="371572" cy="367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6" idx="1"/>
          </p:cNvCxnSpPr>
          <p:nvPr/>
        </p:nvCxnSpPr>
        <p:spPr>
          <a:xfrm>
            <a:off x="9373792" y="4031184"/>
            <a:ext cx="224152" cy="389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5"/>
            <a:endCxn id="7" idx="1"/>
          </p:cNvCxnSpPr>
          <p:nvPr/>
        </p:nvCxnSpPr>
        <p:spPr>
          <a:xfrm>
            <a:off x="10074015" y="3298013"/>
            <a:ext cx="351832" cy="447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5"/>
            <a:endCxn id="9" idx="0"/>
          </p:cNvCxnSpPr>
          <p:nvPr/>
        </p:nvCxnSpPr>
        <p:spPr>
          <a:xfrm>
            <a:off x="10827775" y="3989990"/>
            <a:ext cx="322146" cy="388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0" idx="7"/>
          </p:cNvCxnSpPr>
          <p:nvPr/>
        </p:nvCxnSpPr>
        <p:spPr>
          <a:xfrm flipH="1">
            <a:off x="10782473" y="4673741"/>
            <a:ext cx="166484" cy="233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856577" y="5453455"/>
            <a:ext cx="568412" cy="3459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62</a:t>
            </a:r>
          </a:p>
        </p:txBody>
      </p:sp>
      <p:cxnSp>
        <p:nvCxnSpPr>
          <p:cNvPr id="30" name="Straight Arrow Connector 29"/>
          <p:cNvCxnSpPr>
            <a:stCxn id="10" idx="3"/>
            <a:endCxn id="29" idx="0"/>
          </p:cNvCxnSpPr>
          <p:nvPr/>
        </p:nvCxnSpPr>
        <p:spPr>
          <a:xfrm flipH="1">
            <a:off x="10140783" y="5151533"/>
            <a:ext cx="239762" cy="30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86889" y="2703016"/>
            <a:ext cx="75014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sz="1200" dirty="0" err="1">
                <a:effectLst/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(Node n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solidFill>
                  <a:srgbClr val="507874"/>
                </a:solidFill>
                <a:effectLst/>
                <a:latin typeface="Consolas" charset="0"/>
                <a:ea typeface="Consolas" charset="0"/>
                <a:cs typeface="Consolas" charset="0"/>
              </a:rPr>
              <a:t>T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solidFill>
                  <a:srgbClr val="507874"/>
                </a:solidFill>
                <a:effectLst/>
                <a:latin typeface="Consolas" charset="0"/>
                <a:ea typeface="Consolas" charset="0"/>
                <a:cs typeface="Consolas" charset="0"/>
              </a:rPr>
              <a:t>T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List&lt;</a:t>
            </a:r>
            <a:r>
              <a:rPr lang="en-US" sz="1200" dirty="0">
                <a:solidFill>
                  <a:srgbClr val="507874"/>
                </a:solidFill>
                <a:effectLst/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&gt; list){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assert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min.compareTo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(max) &lt;= </a:t>
            </a:r>
            <a:r>
              <a:rPr lang="en-US" sz="1200" dirty="0">
                <a:solidFill>
                  <a:srgbClr val="6897BB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200" dirty="0">
                <a:solidFill>
                  <a:srgbClr val="6A875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"Min ought to be smaller than or equal to max."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      </a:t>
            </a:r>
          </a:p>
          <a:p>
            <a:r>
              <a:rPr lang="en-US" sz="1200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(n == 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return;</a:t>
            </a:r>
            <a:b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.compareTo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(min) &gt; </a:t>
            </a:r>
            <a:r>
              <a:rPr lang="en-US" sz="1200" dirty="0">
                <a:solidFill>
                  <a:srgbClr val="6897BB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&amp;&amp;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.compareTo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(max) &lt; </a:t>
            </a:r>
            <a:r>
              <a:rPr lang="en-US" sz="1200" dirty="0">
                <a:solidFill>
                  <a:srgbClr val="6897BB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){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effectLst/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left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list)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list.add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effectLst/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right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list)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 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.compareTo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(min) == </a:t>
            </a:r>
            <a:r>
              <a:rPr lang="en-US" sz="1200" dirty="0">
                <a:solidFill>
                  <a:srgbClr val="6897BB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list.add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effectLst/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right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list)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 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.compareTo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(min) &lt; </a:t>
            </a:r>
            <a:r>
              <a:rPr lang="en-US" sz="1200" dirty="0">
                <a:solidFill>
                  <a:srgbClr val="6897BB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effectLst/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right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list)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 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.compareTo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(max) == </a:t>
            </a:r>
            <a:r>
              <a:rPr lang="en-US" sz="1200" dirty="0">
                <a:solidFill>
                  <a:srgbClr val="6897BB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effectLst/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left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list)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list.add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200" dirty="0">
                <a:solidFill>
                  <a:srgbClr val="808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// ! If you want the range sorted, the addition should be after the recursive call.</a:t>
            </a:r>
            <a:br>
              <a:rPr lang="en-US" sz="1200" dirty="0">
                <a:solidFill>
                  <a:srgbClr val="80808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808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 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.compareTo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(max) &gt; </a:t>
            </a:r>
            <a:r>
              <a:rPr lang="en-US" sz="1200" dirty="0">
                <a:solidFill>
                  <a:srgbClr val="6897BB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effectLst/>
                <a:latin typeface="Consolas" charset="0"/>
                <a:ea typeface="Consolas" charset="0"/>
                <a:cs typeface="Consolas" charset="0"/>
              </a:rPr>
              <a:t>rangeSearch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left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n.</a:t>
            </a:r>
            <a:r>
              <a:rPr lang="en-US" sz="1200" dirty="0" err="1">
                <a:solidFill>
                  <a:srgbClr val="9876A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key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list)</a:t>
            </a: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solidFill>
                  <a:srgbClr val="CC7832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AC50BA-CC28-4E4A-8B59-DFE4BD76F383}"/>
              </a:ext>
            </a:extLst>
          </p:cNvPr>
          <p:cNvSpPr/>
          <p:nvPr/>
        </p:nvSpPr>
        <p:spPr>
          <a:xfrm>
            <a:off x="6140446" y="247846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This will fail if min and max are 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but whatever</a:t>
            </a:r>
            <a:endParaRPr lang="en-US" sz="1000" dirty="0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6327365-97DD-1443-9845-B922DAF133FC}"/>
              </a:ext>
            </a:extLst>
          </p:cNvPr>
          <p:cNvCxnSpPr/>
          <p:nvPr/>
        </p:nvCxnSpPr>
        <p:spPr>
          <a:xfrm rot="5400000" flipH="1" flipV="1">
            <a:off x="7717708" y="2825088"/>
            <a:ext cx="232953" cy="98854"/>
          </a:xfrm>
          <a:prstGeom prst="curvedConnector3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619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this with a BST. We know how to do </a:t>
            </a:r>
            <a:r>
              <a:rPr lang="en-US" dirty="0">
                <a:solidFill>
                  <a:srgbClr val="C00000"/>
                </a:solidFill>
              </a:rPr>
              <a:t>range search</a:t>
            </a:r>
            <a:r>
              <a:rPr lang="en-US" dirty="0"/>
              <a:t>, so…</a:t>
            </a:r>
          </a:p>
          <a:p>
            <a:r>
              <a:rPr lang="en-US" dirty="0"/>
              <a:t>Let’s assume that we build our index as a </a:t>
            </a:r>
            <a:r>
              <a:rPr lang="en-US" dirty="0">
                <a:solidFill>
                  <a:schemeClr val="accent2"/>
                </a:solidFill>
              </a:rPr>
              <a:t>BST</a:t>
            </a:r>
            <a:r>
              <a:rPr lang="en-US" dirty="0"/>
              <a:t>…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Key-Value Dictionaries are database indices</a:t>
            </a:r>
          </a:p>
        </p:txBody>
      </p:sp>
    </p:spTree>
    <p:extLst>
      <p:ext uri="{BB962C8B-B14F-4D97-AF65-F5344CB8AC3E}">
        <p14:creationId xmlns:p14="http://schemas.microsoft.com/office/powerpoint/2010/main" val="64297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do this with a BST. We know how to do </a:t>
                </a:r>
                <a:r>
                  <a:rPr lang="en-US" dirty="0">
                    <a:solidFill>
                      <a:srgbClr val="C00000"/>
                    </a:solidFill>
                  </a:rPr>
                  <a:t>range search</a:t>
                </a:r>
                <a:r>
                  <a:rPr lang="en-US" dirty="0"/>
                  <a:t>, so…</a:t>
                </a:r>
              </a:p>
              <a:p>
                <a:r>
                  <a:rPr lang="en-US" dirty="0"/>
                  <a:t>Let’s assume that we build our index as a </a:t>
                </a:r>
                <a:r>
                  <a:rPr lang="en-US" dirty="0">
                    <a:solidFill>
                      <a:schemeClr val="accent2"/>
                    </a:solidFill>
                  </a:rPr>
                  <a:t>BST</a:t>
                </a:r>
                <a:r>
                  <a:rPr lang="en-US" dirty="0"/>
                  <a:t>…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bottom-up approach </a:t>
                </a:r>
                <a:r>
                  <a:rPr lang="en-US" dirty="0"/>
                  <a:t>seems natural!</a:t>
                </a:r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000 </m:t>
                    </m:r>
                  </m:oMath>
                </a14:m>
                <a:r>
                  <a:rPr lang="en-US" dirty="0"/>
                  <a:t> records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 bytes each.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1000 ×32 </m:t>
                        </m:r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b="0" dirty="0">
                    <a:solidFill>
                      <a:schemeClr val="accent6">
                        <a:lumMod val="75000"/>
                      </a:schemeClr>
                    </a:solidFill>
                  </a:rPr>
                  <a:t> pages</a:t>
                </a:r>
              </a:p>
              <a:p>
                <a:r>
                  <a:rPr lang="en-US" dirty="0"/>
                  <a:t>Key: </a:t>
                </a:r>
                <a:r>
                  <a:rPr lang="en-US" dirty="0">
                    <a:solidFill>
                      <a:schemeClr val="accent2"/>
                    </a:solidFill>
                  </a:rPr>
                  <a:t>BUILDING</a:t>
                </a:r>
                <a:r>
                  <a:rPr lang="en-US" dirty="0"/>
                  <a:t> the dictionary is expensive. </a:t>
                </a:r>
              </a:p>
              <a:p>
                <a:pPr lvl="1"/>
                <a:r>
                  <a:rPr lang="en-US" dirty="0"/>
                  <a:t>But once it’s in place,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reading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writing</a:t>
                </a:r>
                <a:r>
                  <a:rPr lang="en-US" dirty="0"/>
                  <a:t> data, even when it lies on disk, will be </a:t>
                </a:r>
                <a:r>
                  <a:rPr lang="en-US" dirty="0">
                    <a:solidFill>
                      <a:srgbClr val="00B0F0"/>
                    </a:solidFill>
                  </a:rPr>
                  <a:t>much faster </a:t>
                </a:r>
                <a:r>
                  <a:rPr lang="en-US" dirty="0"/>
                  <a:t>than having nothing in place.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Key-Value Dictionaries are database indices</a:t>
            </a:r>
          </a:p>
        </p:txBody>
      </p:sp>
    </p:spTree>
    <p:extLst>
      <p:ext uri="{BB962C8B-B14F-4D97-AF65-F5344CB8AC3E}">
        <p14:creationId xmlns:p14="http://schemas.microsoft.com/office/powerpoint/2010/main" val="295612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true story: &lt;K, V&gt;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only cared about storing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dirty="0" err="1"/>
              <a:t>s</a:t>
            </a:r>
            <a:r>
              <a:rPr lang="en-US" dirty="0"/>
              <a:t> such that:</a:t>
            </a:r>
          </a:p>
          <a:p>
            <a:pPr lvl="1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Search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/>
              <a:t>is optimized.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Insert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is optimized.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Delete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optimized.</a:t>
            </a:r>
          </a:p>
          <a:p>
            <a:r>
              <a:rPr lang="en-US" dirty="0"/>
              <a:t>We have required that all those elements are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dirty="0" err="1"/>
              <a:t>s</a:t>
            </a:r>
            <a:r>
              <a:rPr lang="en-US" dirty="0"/>
              <a:t> because</a:t>
            </a:r>
            <a:r>
              <a:rPr lang="mr-IN" dirty="0"/>
              <a:t>…</a:t>
            </a:r>
            <a:r>
              <a:rPr lang="en-US" dirty="0"/>
              <a:t> we need to compare them.</a:t>
            </a:r>
          </a:p>
          <a:p>
            <a:r>
              <a:rPr lang="en-US" b="1" dirty="0">
                <a:solidFill>
                  <a:schemeClr val="accent6"/>
                </a:solidFill>
              </a:rPr>
              <a:t>But does this mean that you can only store things that have a 1-1 mapping with the naturals?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80" y="5455920"/>
            <a:ext cx="1231900" cy="115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3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a BST index, bottom-up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10748069" y="5709226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0" name="Straight Connector 119"/>
          <p:cNvCxnSpPr>
            <a:cxnSpLocks/>
          </p:cNvCxnSpPr>
          <p:nvPr/>
        </p:nvCxnSpPr>
        <p:spPr>
          <a:xfrm>
            <a:off x="11223910" y="57219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0682673" y="5843537"/>
            <a:ext cx="67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876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F8533FE-A363-3641-B6D1-A6ED487FDD0C}"/>
              </a:ext>
            </a:extLst>
          </p:cNvPr>
          <p:cNvSpPr>
            <a:spLocks noChangeAspect="1"/>
          </p:cNvSpPr>
          <p:nvPr/>
        </p:nvSpPr>
        <p:spPr>
          <a:xfrm>
            <a:off x="11271418" y="597128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C71B3F4-605F-7640-915E-21851C6481BC}"/>
              </a:ext>
            </a:extLst>
          </p:cNvPr>
          <p:cNvSpPr>
            <a:spLocks noChangeAspect="1"/>
          </p:cNvSpPr>
          <p:nvPr/>
        </p:nvSpPr>
        <p:spPr>
          <a:xfrm>
            <a:off x="11535031" y="597128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3DF93A5-1884-2041-AA9E-43B3D36B08C0}"/>
              </a:ext>
            </a:extLst>
          </p:cNvPr>
          <p:cNvSpPr>
            <a:spLocks noChangeAspect="1"/>
          </p:cNvSpPr>
          <p:nvPr/>
        </p:nvSpPr>
        <p:spPr>
          <a:xfrm>
            <a:off x="11786287" y="597540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34CD0324-FF6C-5A4F-9919-BAFD0965B1DE}"/>
              </a:ext>
            </a:extLst>
          </p:cNvPr>
          <p:cNvSpPr/>
          <p:nvPr/>
        </p:nvSpPr>
        <p:spPr>
          <a:xfrm>
            <a:off x="9275299" y="5709226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8E67097-7AED-E14E-8DD2-F93F292E9ABC}"/>
              </a:ext>
            </a:extLst>
          </p:cNvPr>
          <p:cNvCxnSpPr>
            <a:cxnSpLocks/>
          </p:cNvCxnSpPr>
          <p:nvPr/>
        </p:nvCxnSpPr>
        <p:spPr>
          <a:xfrm>
            <a:off x="9635932" y="57347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988F4129-3EB2-3C44-87BE-995F3A22378F}"/>
              </a:ext>
            </a:extLst>
          </p:cNvPr>
          <p:cNvSpPr txBox="1"/>
          <p:nvPr/>
        </p:nvSpPr>
        <p:spPr>
          <a:xfrm>
            <a:off x="9218707" y="5852949"/>
            <a:ext cx="5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751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2AEEDEE-BF4C-CE49-A689-43D808877B29}"/>
              </a:ext>
            </a:extLst>
          </p:cNvPr>
          <p:cNvSpPr>
            <a:spLocks noChangeAspect="1"/>
          </p:cNvSpPr>
          <p:nvPr/>
        </p:nvSpPr>
        <p:spPr>
          <a:xfrm>
            <a:off x="9683440" y="598403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A0B9DBD-983C-6B4D-A5C2-A2C412C1FAF8}"/>
              </a:ext>
            </a:extLst>
          </p:cNvPr>
          <p:cNvSpPr>
            <a:spLocks noChangeAspect="1"/>
          </p:cNvSpPr>
          <p:nvPr/>
        </p:nvSpPr>
        <p:spPr>
          <a:xfrm>
            <a:off x="9877778" y="598403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F88A66D-85E5-3E43-9B05-121F2B35421E}"/>
              </a:ext>
            </a:extLst>
          </p:cNvPr>
          <p:cNvSpPr>
            <a:spLocks noChangeAspect="1"/>
          </p:cNvSpPr>
          <p:nvPr/>
        </p:nvSpPr>
        <p:spPr>
          <a:xfrm>
            <a:off x="10115179" y="598815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B2C6E9BD-DD14-F64F-A544-68C96B945359}"/>
              </a:ext>
            </a:extLst>
          </p:cNvPr>
          <p:cNvSpPr/>
          <p:nvPr/>
        </p:nvSpPr>
        <p:spPr>
          <a:xfrm>
            <a:off x="7796821" y="5692239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4506754-4BEB-4941-AD0C-953D0CA27978}"/>
              </a:ext>
            </a:extLst>
          </p:cNvPr>
          <p:cNvCxnSpPr>
            <a:cxnSpLocks/>
          </p:cNvCxnSpPr>
          <p:nvPr/>
        </p:nvCxnSpPr>
        <p:spPr>
          <a:xfrm>
            <a:off x="8272662" y="570499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D0CD318-FB75-FE46-9E75-9C33D5561F06}"/>
              </a:ext>
            </a:extLst>
          </p:cNvPr>
          <p:cNvSpPr txBox="1"/>
          <p:nvPr/>
        </p:nvSpPr>
        <p:spPr>
          <a:xfrm>
            <a:off x="7775823" y="5813162"/>
            <a:ext cx="67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626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3B63646-F884-F04C-9353-0D4C42AAEBE8}"/>
              </a:ext>
            </a:extLst>
          </p:cNvPr>
          <p:cNvSpPr>
            <a:spLocks noChangeAspect="1"/>
          </p:cNvSpPr>
          <p:nvPr/>
        </p:nvSpPr>
        <p:spPr>
          <a:xfrm>
            <a:off x="8320170" y="595429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AF6B925-0D4B-0B4C-B0F4-F93D3161E74D}"/>
              </a:ext>
            </a:extLst>
          </p:cNvPr>
          <p:cNvSpPr>
            <a:spLocks noChangeAspect="1"/>
          </p:cNvSpPr>
          <p:nvPr/>
        </p:nvSpPr>
        <p:spPr>
          <a:xfrm>
            <a:off x="8583783" y="595429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6784C3B-BBC6-3C41-8AC8-7B8DDD4088E7}"/>
              </a:ext>
            </a:extLst>
          </p:cNvPr>
          <p:cNvSpPr>
            <a:spLocks noChangeAspect="1"/>
          </p:cNvSpPr>
          <p:nvPr/>
        </p:nvSpPr>
        <p:spPr>
          <a:xfrm>
            <a:off x="8835039" y="595841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B1201EE2-CF94-DA4D-A7E6-D2E9E593CE9B}"/>
              </a:ext>
            </a:extLst>
          </p:cNvPr>
          <p:cNvSpPr/>
          <p:nvPr/>
        </p:nvSpPr>
        <p:spPr>
          <a:xfrm>
            <a:off x="6324051" y="5692239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48976D8-781F-9E4B-919B-F76B23BF34EA}"/>
              </a:ext>
            </a:extLst>
          </p:cNvPr>
          <p:cNvCxnSpPr>
            <a:cxnSpLocks/>
          </p:cNvCxnSpPr>
          <p:nvPr/>
        </p:nvCxnSpPr>
        <p:spPr>
          <a:xfrm>
            <a:off x="6684684" y="571774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7AAD575A-40ED-5F46-A5B1-6114978AA207}"/>
              </a:ext>
            </a:extLst>
          </p:cNvPr>
          <p:cNvSpPr txBox="1"/>
          <p:nvPr/>
        </p:nvSpPr>
        <p:spPr>
          <a:xfrm>
            <a:off x="6267459" y="5835962"/>
            <a:ext cx="5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501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2305CAC-CE6E-8146-983E-F66081821346}"/>
              </a:ext>
            </a:extLst>
          </p:cNvPr>
          <p:cNvSpPr>
            <a:spLocks noChangeAspect="1"/>
          </p:cNvSpPr>
          <p:nvPr/>
        </p:nvSpPr>
        <p:spPr>
          <a:xfrm>
            <a:off x="6732192" y="596705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32075D4-C90C-954F-8214-F1652DEEA39A}"/>
              </a:ext>
            </a:extLst>
          </p:cNvPr>
          <p:cNvSpPr>
            <a:spLocks noChangeAspect="1"/>
          </p:cNvSpPr>
          <p:nvPr/>
        </p:nvSpPr>
        <p:spPr>
          <a:xfrm>
            <a:off x="6926530" y="596705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5F782B0-FB88-2E48-9274-0B92EF669BDD}"/>
              </a:ext>
            </a:extLst>
          </p:cNvPr>
          <p:cNvSpPr>
            <a:spLocks noChangeAspect="1"/>
          </p:cNvSpPr>
          <p:nvPr/>
        </p:nvSpPr>
        <p:spPr>
          <a:xfrm>
            <a:off x="7163931" y="597116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B3568588-1B9D-824C-9892-DC96365C24A8}"/>
              </a:ext>
            </a:extLst>
          </p:cNvPr>
          <p:cNvSpPr/>
          <p:nvPr/>
        </p:nvSpPr>
        <p:spPr>
          <a:xfrm>
            <a:off x="4799456" y="5690140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ABDAA11-B32B-0E45-8101-BC351DFAF090}"/>
              </a:ext>
            </a:extLst>
          </p:cNvPr>
          <p:cNvCxnSpPr>
            <a:cxnSpLocks/>
          </p:cNvCxnSpPr>
          <p:nvPr/>
        </p:nvCxnSpPr>
        <p:spPr>
          <a:xfrm>
            <a:off x="5275297" y="570289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3E8D4565-9E14-EE45-B34A-3DB390189340}"/>
              </a:ext>
            </a:extLst>
          </p:cNvPr>
          <p:cNvSpPr txBox="1"/>
          <p:nvPr/>
        </p:nvSpPr>
        <p:spPr>
          <a:xfrm>
            <a:off x="4734060" y="5824451"/>
            <a:ext cx="67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376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F759D63-6455-4C4E-809F-6549EE740840}"/>
              </a:ext>
            </a:extLst>
          </p:cNvPr>
          <p:cNvSpPr>
            <a:spLocks noChangeAspect="1"/>
          </p:cNvSpPr>
          <p:nvPr/>
        </p:nvSpPr>
        <p:spPr>
          <a:xfrm>
            <a:off x="5322805" y="595219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28179CF-50FA-904F-A407-509CF50FA17E}"/>
              </a:ext>
            </a:extLst>
          </p:cNvPr>
          <p:cNvSpPr>
            <a:spLocks noChangeAspect="1"/>
          </p:cNvSpPr>
          <p:nvPr/>
        </p:nvSpPr>
        <p:spPr>
          <a:xfrm>
            <a:off x="5586418" y="595220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A27EC219-3A96-BE40-8A17-B972BF54AA6B}"/>
              </a:ext>
            </a:extLst>
          </p:cNvPr>
          <p:cNvSpPr>
            <a:spLocks noChangeAspect="1"/>
          </p:cNvSpPr>
          <p:nvPr/>
        </p:nvSpPr>
        <p:spPr>
          <a:xfrm>
            <a:off x="5837674" y="595631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77CB8437-1824-CA47-8354-D8A5584F66CD}"/>
              </a:ext>
            </a:extLst>
          </p:cNvPr>
          <p:cNvSpPr/>
          <p:nvPr/>
        </p:nvSpPr>
        <p:spPr>
          <a:xfrm>
            <a:off x="3326686" y="5690140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2C2940E-64A6-E94C-A260-7C8673D8C8EB}"/>
              </a:ext>
            </a:extLst>
          </p:cNvPr>
          <p:cNvCxnSpPr>
            <a:cxnSpLocks/>
          </p:cNvCxnSpPr>
          <p:nvPr/>
        </p:nvCxnSpPr>
        <p:spPr>
          <a:xfrm>
            <a:off x="3687319" y="571564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0D431610-0DC3-544F-89B3-6D81685C2DD0}"/>
              </a:ext>
            </a:extLst>
          </p:cNvPr>
          <p:cNvSpPr txBox="1"/>
          <p:nvPr/>
        </p:nvSpPr>
        <p:spPr>
          <a:xfrm>
            <a:off x="3270094" y="5833863"/>
            <a:ext cx="5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251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F013B77-FD0A-6F44-82DB-86BBAA1C9DFA}"/>
              </a:ext>
            </a:extLst>
          </p:cNvPr>
          <p:cNvSpPr>
            <a:spLocks noChangeAspect="1"/>
          </p:cNvSpPr>
          <p:nvPr/>
        </p:nvSpPr>
        <p:spPr>
          <a:xfrm>
            <a:off x="3734827" y="5964952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E28FC3DF-9A5D-8349-98D6-FFB52B3470EC}"/>
              </a:ext>
            </a:extLst>
          </p:cNvPr>
          <p:cNvSpPr>
            <a:spLocks noChangeAspect="1"/>
          </p:cNvSpPr>
          <p:nvPr/>
        </p:nvSpPr>
        <p:spPr>
          <a:xfrm>
            <a:off x="3929165" y="596495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CD1953E0-0780-974F-84EB-C7089EA195F0}"/>
              </a:ext>
            </a:extLst>
          </p:cNvPr>
          <p:cNvSpPr>
            <a:spLocks noChangeAspect="1"/>
          </p:cNvSpPr>
          <p:nvPr/>
        </p:nvSpPr>
        <p:spPr>
          <a:xfrm>
            <a:off x="4166566" y="596906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DFD295B5-E544-C840-945E-73BD1C5124A5}"/>
              </a:ext>
            </a:extLst>
          </p:cNvPr>
          <p:cNvSpPr/>
          <p:nvPr/>
        </p:nvSpPr>
        <p:spPr>
          <a:xfrm>
            <a:off x="1848208" y="5673153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C281ED-6795-184E-8D3D-C84F848A745D}"/>
              </a:ext>
            </a:extLst>
          </p:cNvPr>
          <p:cNvCxnSpPr>
            <a:cxnSpLocks/>
          </p:cNvCxnSpPr>
          <p:nvPr/>
        </p:nvCxnSpPr>
        <p:spPr>
          <a:xfrm>
            <a:off x="2324049" y="568590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5A1D4006-B4DA-2340-AE94-E95699E5213B}"/>
              </a:ext>
            </a:extLst>
          </p:cNvPr>
          <p:cNvSpPr txBox="1"/>
          <p:nvPr/>
        </p:nvSpPr>
        <p:spPr>
          <a:xfrm>
            <a:off x="1827210" y="5794076"/>
            <a:ext cx="67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126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AB56B799-0098-E74B-B3B4-A8DD1FEFB3FD}"/>
              </a:ext>
            </a:extLst>
          </p:cNvPr>
          <p:cNvSpPr>
            <a:spLocks noChangeAspect="1"/>
          </p:cNvSpPr>
          <p:nvPr/>
        </p:nvSpPr>
        <p:spPr>
          <a:xfrm>
            <a:off x="2371557" y="5935212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5A2F4B0-EE58-A24E-A953-83D50488B325}"/>
              </a:ext>
            </a:extLst>
          </p:cNvPr>
          <p:cNvSpPr>
            <a:spLocks noChangeAspect="1"/>
          </p:cNvSpPr>
          <p:nvPr/>
        </p:nvSpPr>
        <p:spPr>
          <a:xfrm>
            <a:off x="2635170" y="593521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7197948-7AD0-A942-87CC-09E93FA190EE}"/>
              </a:ext>
            </a:extLst>
          </p:cNvPr>
          <p:cNvSpPr>
            <a:spLocks noChangeAspect="1"/>
          </p:cNvSpPr>
          <p:nvPr/>
        </p:nvSpPr>
        <p:spPr>
          <a:xfrm>
            <a:off x="2886426" y="593932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375438" y="5673153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36071" y="569865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318846" y="5816876"/>
            <a:ext cx="5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783579" y="59479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977917" y="59479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15318" y="59520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9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a BST index, bottom-up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10748069" y="5709226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0" name="Straight Connector 119"/>
          <p:cNvCxnSpPr>
            <a:cxnSpLocks/>
          </p:cNvCxnSpPr>
          <p:nvPr/>
        </p:nvCxnSpPr>
        <p:spPr>
          <a:xfrm>
            <a:off x="11223910" y="57219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0682673" y="5843537"/>
            <a:ext cx="67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876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F8533FE-A363-3641-B6D1-A6ED487FDD0C}"/>
              </a:ext>
            </a:extLst>
          </p:cNvPr>
          <p:cNvSpPr>
            <a:spLocks noChangeAspect="1"/>
          </p:cNvSpPr>
          <p:nvPr/>
        </p:nvSpPr>
        <p:spPr>
          <a:xfrm>
            <a:off x="11271418" y="597128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C71B3F4-605F-7640-915E-21851C6481BC}"/>
              </a:ext>
            </a:extLst>
          </p:cNvPr>
          <p:cNvSpPr>
            <a:spLocks noChangeAspect="1"/>
          </p:cNvSpPr>
          <p:nvPr/>
        </p:nvSpPr>
        <p:spPr>
          <a:xfrm>
            <a:off x="11535031" y="597128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3DF93A5-1884-2041-AA9E-43B3D36B08C0}"/>
              </a:ext>
            </a:extLst>
          </p:cNvPr>
          <p:cNvSpPr>
            <a:spLocks noChangeAspect="1"/>
          </p:cNvSpPr>
          <p:nvPr/>
        </p:nvSpPr>
        <p:spPr>
          <a:xfrm>
            <a:off x="11786287" y="597540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34CD0324-FF6C-5A4F-9919-BAFD0965B1DE}"/>
              </a:ext>
            </a:extLst>
          </p:cNvPr>
          <p:cNvSpPr/>
          <p:nvPr/>
        </p:nvSpPr>
        <p:spPr>
          <a:xfrm>
            <a:off x="9275299" y="5709226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8E67097-7AED-E14E-8DD2-F93F292E9ABC}"/>
              </a:ext>
            </a:extLst>
          </p:cNvPr>
          <p:cNvCxnSpPr>
            <a:cxnSpLocks/>
          </p:cNvCxnSpPr>
          <p:nvPr/>
        </p:nvCxnSpPr>
        <p:spPr>
          <a:xfrm>
            <a:off x="9635932" y="57347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988F4129-3EB2-3C44-87BE-995F3A22378F}"/>
              </a:ext>
            </a:extLst>
          </p:cNvPr>
          <p:cNvSpPr txBox="1"/>
          <p:nvPr/>
        </p:nvSpPr>
        <p:spPr>
          <a:xfrm>
            <a:off x="9218707" y="5852949"/>
            <a:ext cx="5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751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2AEEDEE-BF4C-CE49-A689-43D808877B29}"/>
              </a:ext>
            </a:extLst>
          </p:cNvPr>
          <p:cNvSpPr>
            <a:spLocks noChangeAspect="1"/>
          </p:cNvSpPr>
          <p:nvPr/>
        </p:nvSpPr>
        <p:spPr>
          <a:xfrm>
            <a:off x="9683440" y="598403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A0B9DBD-983C-6B4D-A5C2-A2C412C1FAF8}"/>
              </a:ext>
            </a:extLst>
          </p:cNvPr>
          <p:cNvSpPr>
            <a:spLocks noChangeAspect="1"/>
          </p:cNvSpPr>
          <p:nvPr/>
        </p:nvSpPr>
        <p:spPr>
          <a:xfrm>
            <a:off x="9877778" y="598403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F88A66D-85E5-3E43-9B05-121F2B35421E}"/>
              </a:ext>
            </a:extLst>
          </p:cNvPr>
          <p:cNvSpPr>
            <a:spLocks noChangeAspect="1"/>
          </p:cNvSpPr>
          <p:nvPr/>
        </p:nvSpPr>
        <p:spPr>
          <a:xfrm>
            <a:off x="10115179" y="598815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B2C6E9BD-DD14-F64F-A544-68C96B945359}"/>
              </a:ext>
            </a:extLst>
          </p:cNvPr>
          <p:cNvSpPr/>
          <p:nvPr/>
        </p:nvSpPr>
        <p:spPr>
          <a:xfrm>
            <a:off x="7796821" y="5692239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4506754-4BEB-4941-AD0C-953D0CA27978}"/>
              </a:ext>
            </a:extLst>
          </p:cNvPr>
          <p:cNvCxnSpPr>
            <a:cxnSpLocks/>
          </p:cNvCxnSpPr>
          <p:nvPr/>
        </p:nvCxnSpPr>
        <p:spPr>
          <a:xfrm>
            <a:off x="8272662" y="570499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D0CD318-FB75-FE46-9E75-9C33D5561F06}"/>
              </a:ext>
            </a:extLst>
          </p:cNvPr>
          <p:cNvSpPr txBox="1"/>
          <p:nvPr/>
        </p:nvSpPr>
        <p:spPr>
          <a:xfrm>
            <a:off x="7775823" y="5813162"/>
            <a:ext cx="67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626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3B63646-F884-F04C-9353-0D4C42AAEBE8}"/>
              </a:ext>
            </a:extLst>
          </p:cNvPr>
          <p:cNvSpPr>
            <a:spLocks noChangeAspect="1"/>
          </p:cNvSpPr>
          <p:nvPr/>
        </p:nvSpPr>
        <p:spPr>
          <a:xfrm>
            <a:off x="8320170" y="595429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AF6B925-0D4B-0B4C-B0F4-F93D3161E74D}"/>
              </a:ext>
            </a:extLst>
          </p:cNvPr>
          <p:cNvSpPr>
            <a:spLocks noChangeAspect="1"/>
          </p:cNvSpPr>
          <p:nvPr/>
        </p:nvSpPr>
        <p:spPr>
          <a:xfrm>
            <a:off x="8583783" y="595429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6784C3B-BBC6-3C41-8AC8-7B8DDD4088E7}"/>
              </a:ext>
            </a:extLst>
          </p:cNvPr>
          <p:cNvSpPr>
            <a:spLocks noChangeAspect="1"/>
          </p:cNvSpPr>
          <p:nvPr/>
        </p:nvSpPr>
        <p:spPr>
          <a:xfrm>
            <a:off x="8835039" y="595841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B1201EE2-CF94-DA4D-A7E6-D2E9E593CE9B}"/>
              </a:ext>
            </a:extLst>
          </p:cNvPr>
          <p:cNvSpPr/>
          <p:nvPr/>
        </p:nvSpPr>
        <p:spPr>
          <a:xfrm>
            <a:off x="6324051" y="5692239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48976D8-781F-9E4B-919B-F76B23BF34EA}"/>
              </a:ext>
            </a:extLst>
          </p:cNvPr>
          <p:cNvCxnSpPr>
            <a:cxnSpLocks/>
          </p:cNvCxnSpPr>
          <p:nvPr/>
        </p:nvCxnSpPr>
        <p:spPr>
          <a:xfrm>
            <a:off x="6684684" y="571774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7AAD575A-40ED-5F46-A5B1-6114978AA207}"/>
              </a:ext>
            </a:extLst>
          </p:cNvPr>
          <p:cNvSpPr txBox="1"/>
          <p:nvPr/>
        </p:nvSpPr>
        <p:spPr>
          <a:xfrm>
            <a:off x="6267459" y="5835962"/>
            <a:ext cx="5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501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2305CAC-CE6E-8146-983E-F66081821346}"/>
              </a:ext>
            </a:extLst>
          </p:cNvPr>
          <p:cNvSpPr>
            <a:spLocks noChangeAspect="1"/>
          </p:cNvSpPr>
          <p:nvPr/>
        </p:nvSpPr>
        <p:spPr>
          <a:xfrm>
            <a:off x="6732192" y="596705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32075D4-C90C-954F-8214-F1652DEEA39A}"/>
              </a:ext>
            </a:extLst>
          </p:cNvPr>
          <p:cNvSpPr>
            <a:spLocks noChangeAspect="1"/>
          </p:cNvSpPr>
          <p:nvPr/>
        </p:nvSpPr>
        <p:spPr>
          <a:xfrm>
            <a:off x="6926530" y="596705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5F782B0-FB88-2E48-9274-0B92EF669BDD}"/>
              </a:ext>
            </a:extLst>
          </p:cNvPr>
          <p:cNvSpPr>
            <a:spLocks noChangeAspect="1"/>
          </p:cNvSpPr>
          <p:nvPr/>
        </p:nvSpPr>
        <p:spPr>
          <a:xfrm>
            <a:off x="7163931" y="597116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B3568588-1B9D-824C-9892-DC96365C24A8}"/>
              </a:ext>
            </a:extLst>
          </p:cNvPr>
          <p:cNvSpPr/>
          <p:nvPr/>
        </p:nvSpPr>
        <p:spPr>
          <a:xfrm>
            <a:off x="4799456" y="5690140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ABDAA11-B32B-0E45-8101-BC351DFAF090}"/>
              </a:ext>
            </a:extLst>
          </p:cNvPr>
          <p:cNvCxnSpPr>
            <a:cxnSpLocks/>
          </p:cNvCxnSpPr>
          <p:nvPr/>
        </p:nvCxnSpPr>
        <p:spPr>
          <a:xfrm>
            <a:off x="5275297" y="570289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3E8D4565-9E14-EE45-B34A-3DB390189340}"/>
              </a:ext>
            </a:extLst>
          </p:cNvPr>
          <p:cNvSpPr txBox="1"/>
          <p:nvPr/>
        </p:nvSpPr>
        <p:spPr>
          <a:xfrm>
            <a:off x="4734060" y="5824451"/>
            <a:ext cx="67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376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F759D63-6455-4C4E-809F-6549EE740840}"/>
              </a:ext>
            </a:extLst>
          </p:cNvPr>
          <p:cNvSpPr>
            <a:spLocks noChangeAspect="1"/>
          </p:cNvSpPr>
          <p:nvPr/>
        </p:nvSpPr>
        <p:spPr>
          <a:xfrm>
            <a:off x="5322805" y="595219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28179CF-50FA-904F-A407-509CF50FA17E}"/>
              </a:ext>
            </a:extLst>
          </p:cNvPr>
          <p:cNvSpPr>
            <a:spLocks noChangeAspect="1"/>
          </p:cNvSpPr>
          <p:nvPr/>
        </p:nvSpPr>
        <p:spPr>
          <a:xfrm>
            <a:off x="5586418" y="595220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A27EC219-3A96-BE40-8A17-B972BF54AA6B}"/>
              </a:ext>
            </a:extLst>
          </p:cNvPr>
          <p:cNvSpPr>
            <a:spLocks noChangeAspect="1"/>
          </p:cNvSpPr>
          <p:nvPr/>
        </p:nvSpPr>
        <p:spPr>
          <a:xfrm>
            <a:off x="5837674" y="595631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77CB8437-1824-CA47-8354-D8A5584F66CD}"/>
              </a:ext>
            </a:extLst>
          </p:cNvPr>
          <p:cNvSpPr/>
          <p:nvPr/>
        </p:nvSpPr>
        <p:spPr>
          <a:xfrm>
            <a:off x="3326686" y="5690140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2C2940E-64A6-E94C-A260-7C8673D8C8EB}"/>
              </a:ext>
            </a:extLst>
          </p:cNvPr>
          <p:cNvCxnSpPr>
            <a:cxnSpLocks/>
          </p:cNvCxnSpPr>
          <p:nvPr/>
        </p:nvCxnSpPr>
        <p:spPr>
          <a:xfrm>
            <a:off x="3687319" y="571564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0D431610-0DC3-544F-89B3-6D81685C2DD0}"/>
              </a:ext>
            </a:extLst>
          </p:cNvPr>
          <p:cNvSpPr txBox="1"/>
          <p:nvPr/>
        </p:nvSpPr>
        <p:spPr>
          <a:xfrm>
            <a:off x="3270094" y="5833863"/>
            <a:ext cx="5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251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F013B77-FD0A-6F44-82DB-86BBAA1C9DFA}"/>
              </a:ext>
            </a:extLst>
          </p:cNvPr>
          <p:cNvSpPr>
            <a:spLocks noChangeAspect="1"/>
          </p:cNvSpPr>
          <p:nvPr/>
        </p:nvSpPr>
        <p:spPr>
          <a:xfrm>
            <a:off x="3734827" y="5964952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E28FC3DF-9A5D-8349-98D6-FFB52B3470EC}"/>
              </a:ext>
            </a:extLst>
          </p:cNvPr>
          <p:cNvSpPr>
            <a:spLocks noChangeAspect="1"/>
          </p:cNvSpPr>
          <p:nvPr/>
        </p:nvSpPr>
        <p:spPr>
          <a:xfrm>
            <a:off x="3929165" y="596495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CD1953E0-0780-974F-84EB-C7089EA195F0}"/>
              </a:ext>
            </a:extLst>
          </p:cNvPr>
          <p:cNvSpPr>
            <a:spLocks noChangeAspect="1"/>
          </p:cNvSpPr>
          <p:nvPr/>
        </p:nvSpPr>
        <p:spPr>
          <a:xfrm>
            <a:off x="4166566" y="596906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DFD295B5-E544-C840-945E-73BD1C5124A5}"/>
              </a:ext>
            </a:extLst>
          </p:cNvPr>
          <p:cNvSpPr/>
          <p:nvPr/>
        </p:nvSpPr>
        <p:spPr>
          <a:xfrm>
            <a:off x="1848208" y="5673153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C281ED-6795-184E-8D3D-C84F848A745D}"/>
              </a:ext>
            </a:extLst>
          </p:cNvPr>
          <p:cNvCxnSpPr>
            <a:cxnSpLocks/>
          </p:cNvCxnSpPr>
          <p:nvPr/>
        </p:nvCxnSpPr>
        <p:spPr>
          <a:xfrm>
            <a:off x="2324049" y="568590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5A1D4006-B4DA-2340-AE94-E95699E5213B}"/>
              </a:ext>
            </a:extLst>
          </p:cNvPr>
          <p:cNvSpPr txBox="1"/>
          <p:nvPr/>
        </p:nvSpPr>
        <p:spPr>
          <a:xfrm>
            <a:off x="1827210" y="5794076"/>
            <a:ext cx="67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126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AB56B799-0098-E74B-B3B4-A8DD1FEFB3FD}"/>
              </a:ext>
            </a:extLst>
          </p:cNvPr>
          <p:cNvSpPr>
            <a:spLocks noChangeAspect="1"/>
          </p:cNvSpPr>
          <p:nvPr/>
        </p:nvSpPr>
        <p:spPr>
          <a:xfrm>
            <a:off x="2371557" y="5935212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5A2F4B0-EE58-A24E-A953-83D50488B325}"/>
              </a:ext>
            </a:extLst>
          </p:cNvPr>
          <p:cNvSpPr>
            <a:spLocks noChangeAspect="1"/>
          </p:cNvSpPr>
          <p:nvPr/>
        </p:nvSpPr>
        <p:spPr>
          <a:xfrm>
            <a:off x="2635170" y="593521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7197948-7AD0-A942-87CC-09E93FA190EE}"/>
              </a:ext>
            </a:extLst>
          </p:cNvPr>
          <p:cNvSpPr>
            <a:spLocks noChangeAspect="1"/>
          </p:cNvSpPr>
          <p:nvPr/>
        </p:nvSpPr>
        <p:spPr>
          <a:xfrm>
            <a:off x="2886426" y="593932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375438" y="5673153"/>
            <a:ext cx="1211462" cy="5622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36071" y="569865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318846" y="5816876"/>
            <a:ext cx="5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783579" y="59479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977917" y="59479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15318" y="59520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447BC52-7DF6-EE40-8923-94CD6EA380B4}"/>
              </a:ext>
            </a:extLst>
          </p:cNvPr>
          <p:cNvSpPr/>
          <p:nvPr/>
        </p:nvSpPr>
        <p:spPr>
          <a:xfrm rot="5400000">
            <a:off x="5686103" y="-699869"/>
            <a:ext cx="921140" cy="114643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3326686" y="4054900"/>
            <a:ext cx="5734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All of those are on disk!</a:t>
            </a:r>
          </a:p>
        </p:txBody>
      </p:sp>
    </p:spTree>
    <p:extLst>
      <p:ext uri="{BB962C8B-B14F-4D97-AF65-F5344CB8AC3E}">
        <p14:creationId xmlns:p14="http://schemas.microsoft.com/office/powerpoint/2010/main" val="1385554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a BST index, bottom-up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83069" y="6005497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To separate the disk pages, we need an appropriate separator.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Answer: Take the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average</a:t>
            </a:r>
            <a:r>
              <a:rPr lang="en-US" sz="2800" dirty="0"/>
              <a:t> of the </a:t>
            </a:r>
            <a:r>
              <a:rPr lang="en-US" sz="2800" b="1" dirty="0">
                <a:solidFill>
                  <a:srgbClr val="FF0000"/>
                </a:solidFill>
              </a:rPr>
              <a:t>first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last</a:t>
            </a:r>
            <a:r>
              <a:rPr lang="en-US" sz="2800" dirty="0"/>
              <a:t> ids of every page!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800" dirty="0"/>
              <a:t>Other values could also work, </a:t>
            </a:r>
            <a:r>
              <a:rPr lang="en-US" sz="2800" dirty="0" err="1"/>
              <a:t>e.g</a:t>
            </a:r>
            <a:r>
              <a:rPr lang="en-US" sz="2800" dirty="0"/>
              <a:t> median. Average is just easy.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21F0D8DC-F7DF-E540-AD09-30C83AE64910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4034BE2-1791-DA48-8682-6EE2A8DECA25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F05F542-093C-FA42-A53A-60DD3B2AB3EA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0BB26B6-FE60-CD4B-8BE7-951214653299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CFCE668-EE85-B849-8FA8-3C4AB3C21326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CF73808-D146-AA45-9771-B9E339715F84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B459D22-70EE-AD4F-AFB4-C184F9E6E5C0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1400358-97D0-474D-BEE3-C3F42E3B2DE4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17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a BST index, bottom-up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83069" y="6005497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To separate the disk pages, we need an appropriate separator.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Answer: Take the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average</a:t>
            </a:r>
            <a:r>
              <a:rPr lang="en-US" sz="2800" dirty="0"/>
              <a:t> of the </a:t>
            </a:r>
            <a:r>
              <a:rPr lang="en-US" sz="2800" b="1" dirty="0">
                <a:solidFill>
                  <a:srgbClr val="FF0000"/>
                </a:solidFill>
              </a:rPr>
              <a:t>first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last</a:t>
            </a:r>
            <a:r>
              <a:rPr lang="en-US" sz="2800" dirty="0"/>
              <a:t> ids of every page!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800" dirty="0"/>
              <a:t>Other values could also work, </a:t>
            </a:r>
            <a:r>
              <a:rPr lang="en-US" sz="2800" dirty="0" err="1"/>
              <a:t>e.g</a:t>
            </a:r>
            <a:r>
              <a:rPr lang="en-US" sz="2800" dirty="0"/>
              <a:t> median. Average is just easy.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21F0D8DC-F7DF-E540-AD09-30C83AE64910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4034BE2-1791-DA48-8682-6EE2A8DECA25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F05F542-093C-FA42-A53A-60DD3B2AB3EA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0BB26B6-FE60-CD4B-8BE7-951214653299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CFCE668-EE85-B849-8FA8-3C4AB3C21326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CF73808-D146-AA45-9771-B9E339715F84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B459D22-70EE-AD4F-AFB4-C184F9E6E5C0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1400358-97D0-474D-BEE3-C3F42E3B2DE4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Left Brace 79">
            <a:extLst>
              <a:ext uri="{FF2B5EF4-FFF2-40B4-BE49-F238E27FC236}">
                <a16:creationId xmlns:a16="http://schemas.microsoft.com/office/drawing/2014/main" id="{25A4838F-F335-A945-B622-BD11E55D71C4}"/>
              </a:ext>
            </a:extLst>
          </p:cNvPr>
          <p:cNvSpPr/>
          <p:nvPr/>
        </p:nvSpPr>
        <p:spPr>
          <a:xfrm rot="5400000">
            <a:off x="5499817" y="-244876"/>
            <a:ext cx="868536" cy="9535709"/>
          </a:xfrm>
          <a:prstGeom prst="leftBrace">
            <a:avLst/>
          </a:prstGeom>
          <a:ln>
            <a:solidFill>
              <a:srgbClr val="E91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353118-909D-E048-AA08-B642E0360356}"/>
              </a:ext>
            </a:extLst>
          </p:cNvPr>
          <p:cNvSpPr txBox="1"/>
          <p:nvPr/>
        </p:nvSpPr>
        <p:spPr>
          <a:xfrm>
            <a:off x="2986552" y="3682018"/>
            <a:ext cx="5734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E911F9"/>
                </a:solidFill>
              </a:rPr>
              <a:t>These are in memory!</a:t>
            </a:r>
          </a:p>
        </p:txBody>
      </p:sp>
    </p:spTree>
    <p:extLst>
      <p:ext uri="{BB962C8B-B14F-4D97-AF65-F5344CB8AC3E}">
        <p14:creationId xmlns:p14="http://schemas.microsoft.com/office/powerpoint/2010/main" val="4184315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a BST index, bottom-up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40974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800" dirty="0"/>
              <a:t>We can repeat the exact same process for the rest of the nodes!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21F0D8DC-F7DF-E540-AD09-30C83AE64910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4034BE2-1791-DA48-8682-6EE2A8DECA25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F05F542-093C-FA42-A53A-60DD3B2AB3EA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0BB26B6-FE60-CD4B-8BE7-951214653299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CFCE668-EE85-B849-8FA8-3C4AB3C21326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CF73808-D146-AA45-9771-B9E339715F84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B459D22-70EE-AD4F-AFB4-C184F9E6E5C0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1400358-97D0-474D-BEE3-C3F42E3B2DE4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46EB0-0E00-674C-B909-D87F5B9D7CAC}"/>
              </a:ext>
            </a:extLst>
          </p:cNvPr>
          <p:cNvCxnSpPr/>
          <p:nvPr/>
        </p:nvCxnSpPr>
        <p:spPr>
          <a:xfrm flipH="1">
            <a:off x="2514441" y="4691702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E10A33-0338-9841-B0A0-415BE2138C6E}"/>
              </a:ext>
            </a:extLst>
          </p:cNvPr>
          <p:cNvCxnSpPr>
            <a:cxnSpLocks/>
          </p:cNvCxnSpPr>
          <p:nvPr/>
        </p:nvCxnSpPr>
        <p:spPr>
          <a:xfrm>
            <a:off x="3612818" y="4718190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48513CD9-4996-7E4D-B018-69E600928AFA}"/>
              </a:ext>
            </a:extLst>
          </p:cNvPr>
          <p:cNvSpPr/>
          <p:nvPr/>
        </p:nvSpPr>
        <p:spPr>
          <a:xfrm>
            <a:off x="2645167" y="3975992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251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9886E2-E69D-EE4B-8500-8331F26340AA}"/>
              </a:ext>
            </a:extLst>
          </p:cNvPr>
          <p:cNvCxnSpPr/>
          <p:nvPr/>
        </p:nvCxnSpPr>
        <p:spPr>
          <a:xfrm flipH="1">
            <a:off x="8013630" y="4566671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F262E6-974D-F046-AD0A-3FA7E9B8DB71}"/>
              </a:ext>
            </a:extLst>
          </p:cNvPr>
          <p:cNvCxnSpPr>
            <a:cxnSpLocks/>
          </p:cNvCxnSpPr>
          <p:nvPr/>
        </p:nvCxnSpPr>
        <p:spPr>
          <a:xfrm>
            <a:off x="8967542" y="4580466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66C2460-7008-364C-B360-80E1D4303F9C}"/>
              </a:ext>
            </a:extLst>
          </p:cNvPr>
          <p:cNvSpPr/>
          <p:nvPr/>
        </p:nvSpPr>
        <p:spPr>
          <a:xfrm>
            <a:off x="8144356" y="3850961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750.5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46325C-206A-C948-A94B-BA78341408BC}"/>
              </a:ext>
            </a:extLst>
          </p:cNvPr>
          <p:cNvCxnSpPr>
            <a:cxnSpLocks/>
          </p:cNvCxnSpPr>
          <p:nvPr/>
        </p:nvCxnSpPr>
        <p:spPr>
          <a:xfrm>
            <a:off x="6796814" y="3388250"/>
            <a:ext cx="1412921" cy="427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5966C6-61BB-9148-B3A1-5C8AD9B962FC}"/>
              </a:ext>
            </a:extLst>
          </p:cNvPr>
          <p:cNvCxnSpPr>
            <a:cxnSpLocks/>
          </p:cNvCxnSpPr>
          <p:nvPr/>
        </p:nvCxnSpPr>
        <p:spPr>
          <a:xfrm flipH="1">
            <a:off x="3807083" y="3388250"/>
            <a:ext cx="1598629" cy="577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7F0608BE-3053-C246-A850-A9B251E2E166}"/>
              </a:ext>
            </a:extLst>
          </p:cNvPr>
          <p:cNvSpPr/>
          <p:nvPr/>
        </p:nvSpPr>
        <p:spPr>
          <a:xfrm>
            <a:off x="5406143" y="2852736"/>
            <a:ext cx="126830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500.75</a:t>
            </a:r>
          </a:p>
        </p:txBody>
      </p:sp>
    </p:spTree>
    <p:extLst>
      <p:ext uri="{BB962C8B-B14F-4D97-AF65-F5344CB8AC3E}">
        <p14:creationId xmlns:p14="http://schemas.microsoft.com/office/powerpoint/2010/main" val="1360089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47A843-7F0D-334D-B6F7-9889A70DEEE0}"/>
              </a:ext>
            </a:extLst>
          </p:cNvPr>
          <p:cNvSpPr/>
          <p:nvPr/>
        </p:nvSpPr>
        <p:spPr>
          <a:xfrm>
            <a:off x="5126182" y="1708294"/>
            <a:ext cx="5510554" cy="1038227"/>
          </a:xfrm>
          <a:prstGeom prst="roundRect">
            <a:avLst/>
          </a:prstGeom>
          <a:solidFill>
            <a:srgbClr val="00B0F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0D520-90D7-1049-91A3-BA0C01CB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182" y="2819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 code that does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B0759-79B6-3B4D-815C-050221AA6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8" y="2407516"/>
            <a:ext cx="11748655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0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2000" b="1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2000" b="1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FifoQueue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E911F9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&lt;T&gt;&gt; </a:t>
            </a:r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q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 = new </a:t>
            </a:r>
            <a:r>
              <a:rPr lang="en-US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FifoQueue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&lt;T&gt;();</a:t>
            </a:r>
          </a:p>
          <a:p>
            <a:pPr marL="457200" lvl="1" indent="0">
              <a:buNone/>
            </a:pP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</a:rPr>
              <a:t>nodes.forEach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q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::enqueue);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Assume that all nodes are in some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structure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</a:rPr>
              <a:t>while(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q</a:t>
            </a:r>
            <a:r>
              <a:rPr lang="en-US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.size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</a:rPr>
              <a:t>() &gt; 2){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	Node n1 = </a:t>
            </a:r>
            <a:r>
              <a:rPr lang="en-US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q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dequeue</a:t>
            </a:r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, n2 = </a:t>
            </a:r>
            <a:r>
              <a:rPr lang="en-US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q.dequeue</a:t>
            </a:r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q.enqueue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(new </a:t>
            </a:r>
            <a:r>
              <a:rPr lang="en-US" sz="2000" dirty="0">
                <a:solidFill>
                  <a:srgbClr val="FF94FD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(n1.key + n2.key) / 2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, n1, n2));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}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At this point we only have two subtrees and have to connect them to a root node (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q.size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 == 2 is an </a:t>
            </a: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invariant)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94FD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 n1 = </a:t>
            </a:r>
            <a:r>
              <a:rPr lang="en-US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q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</a:rPr>
              <a:t>.dequeue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(), n2 = </a:t>
            </a:r>
            <a:r>
              <a:rPr lang="en-US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q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</a:rPr>
              <a:t>.dequeue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();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94FD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 root = new </a:t>
            </a:r>
            <a:r>
              <a:rPr lang="en-US" sz="2000" dirty="0">
                <a:solidFill>
                  <a:srgbClr val="FF94FD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(n1.key + n2.key) / 2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, n1, n2));</a:t>
            </a:r>
          </a:p>
          <a:p>
            <a:endParaRPr lang="en-US" sz="2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DDC03B-8ABF-3743-865C-FB9E02DEDE7E}"/>
              </a:ext>
            </a:extLst>
          </p:cNvPr>
          <p:cNvSpPr/>
          <p:nvPr/>
        </p:nvSpPr>
        <p:spPr>
          <a:xfrm>
            <a:off x="342895" y="854382"/>
            <a:ext cx="3075709" cy="1854779"/>
          </a:xfrm>
          <a:prstGeom prst="ellipse">
            <a:avLst/>
          </a:prstGeom>
          <a:solidFill>
            <a:srgbClr val="FECA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Node {</a:t>
            </a:r>
            <a:b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T key;</a:t>
            </a:r>
          </a:p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Node left, right;</a:t>
            </a:r>
          </a:p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FD798D-B903-5C46-B8BE-5255D13D21A9}"/>
              </a:ext>
            </a:extLst>
          </p:cNvPr>
          <p:cNvSpPr/>
          <p:nvPr/>
        </p:nvSpPr>
        <p:spPr>
          <a:xfrm>
            <a:off x="5148628" y="1781771"/>
            <a:ext cx="1082436" cy="927390"/>
          </a:xfrm>
          <a:prstGeom prst="ellipse">
            <a:avLst/>
          </a:prstGeom>
          <a:solidFill>
            <a:srgbClr val="FECA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FDB9C44-8E5F-4A4B-A2DB-CCBB337095E8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10636737" y="1708292"/>
            <a:ext cx="581895" cy="5191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29528B-622E-C446-813A-AE6BA99FBBAB}"/>
              </a:ext>
            </a:extLst>
          </p:cNvPr>
          <p:cNvSpPr txBox="1"/>
          <p:nvPr/>
        </p:nvSpPr>
        <p:spPr>
          <a:xfrm>
            <a:off x="10664444" y="1314487"/>
            <a:ext cx="129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enqueue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8358628-6CE9-2147-B94F-788AE850EC6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54058" y="2300207"/>
            <a:ext cx="581892" cy="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34610-26FA-0046-B427-9E50CC71744C}"/>
              </a:ext>
            </a:extLst>
          </p:cNvPr>
          <p:cNvSpPr txBox="1"/>
          <p:nvPr/>
        </p:nvSpPr>
        <p:spPr>
          <a:xfrm>
            <a:off x="3408190" y="2089777"/>
            <a:ext cx="129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dequeue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770418-9CF9-574B-88A4-5666053AF90A}"/>
              </a:ext>
            </a:extLst>
          </p:cNvPr>
          <p:cNvSpPr txBox="1"/>
          <p:nvPr/>
        </p:nvSpPr>
        <p:spPr>
          <a:xfrm>
            <a:off x="1136085" y="2621758"/>
            <a:ext cx="11776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E911F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3DD0CC-2C8D-A449-99D8-F7D582FAF832}"/>
              </a:ext>
            </a:extLst>
          </p:cNvPr>
          <p:cNvSpPr txBox="1"/>
          <p:nvPr/>
        </p:nvSpPr>
        <p:spPr>
          <a:xfrm>
            <a:off x="6480344" y="2753441"/>
            <a:ext cx="3491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FIFOQueue</a:t>
            </a:r>
            <a:r>
              <a:rPr lang="en-US" sz="2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&lt;Node&lt;T&gt;&gt;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A5C71C3-DDFF-F54E-9567-950DBB9B9E57}"/>
              </a:ext>
            </a:extLst>
          </p:cNvPr>
          <p:cNvSpPr/>
          <p:nvPr/>
        </p:nvSpPr>
        <p:spPr>
          <a:xfrm>
            <a:off x="6253510" y="1750099"/>
            <a:ext cx="1082436" cy="927390"/>
          </a:xfrm>
          <a:prstGeom prst="ellipse">
            <a:avLst/>
          </a:prstGeom>
          <a:solidFill>
            <a:srgbClr val="FECA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4EE7AA-C210-CD41-8644-E9564CC98DD2}"/>
              </a:ext>
            </a:extLst>
          </p:cNvPr>
          <p:cNvSpPr/>
          <p:nvPr/>
        </p:nvSpPr>
        <p:spPr>
          <a:xfrm>
            <a:off x="7307192" y="1769116"/>
            <a:ext cx="1082436" cy="927390"/>
          </a:xfrm>
          <a:prstGeom prst="ellipse">
            <a:avLst/>
          </a:prstGeom>
          <a:solidFill>
            <a:srgbClr val="FECA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8B518A-12AE-AA4A-8B5D-2B819A173FDF}"/>
              </a:ext>
            </a:extLst>
          </p:cNvPr>
          <p:cNvSpPr/>
          <p:nvPr/>
        </p:nvSpPr>
        <p:spPr>
          <a:xfrm>
            <a:off x="8412074" y="1737444"/>
            <a:ext cx="1082436" cy="927390"/>
          </a:xfrm>
          <a:prstGeom prst="ellipse">
            <a:avLst/>
          </a:prstGeom>
          <a:solidFill>
            <a:srgbClr val="FECA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3425BB-5252-C44E-8353-947A53EC335E}"/>
              </a:ext>
            </a:extLst>
          </p:cNvPr>
          <p:cNvSpPr/>
          <p:nvPr/>
        </p:nvSpPr>
        <p:spPr>
          <a:xfrm>
            <a:off x="9499516" y="1737444"/>
            <a:ext cx="1082436" cy="927390"/>
          </a:xfrm>
          <a:prstGeom prst="ellipse">
            <a:avLst/>
          </a:prstGeom>
          <a:solidFill>
            <a:srgbClr val="FECA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944556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our index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40974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SELECT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latin typeface="Consolas" panose="020B0609020204030204" pitchFamily="49" charset="0"/>
              </a:rPr>
              <a:t> from </a:t>
            </a:r>
            <a:r>
              <a:rPr lang="en-US" sz="2800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 250 AND ID &lt;= 700</a:t>
            </a:r>
            <a:endParaRPr lang="en-US" sz="28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21F0D8DC-F7DF-E540-AD09-30C83AE64910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4034BE2-1791-DA48-8682-6EE2A8DECA25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F05F542-093C-FA42-A53A-60DD3B2AB3EA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0BB26B6-FE60-CD4B-8BE7-951214653299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CFCE668-EE85-B849-8FA8-3C4AB3C21326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CF73808-D146-AA45-9771-B9E339715F84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B459D22-70EE-AD4F-AFB4-C184F9E6E5C0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1400358-97D0-474D-BEE3-C3F42E3B2DE4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46EB0-0E00-674C-B909-D87F5B9D7CAC}"/>
              </a:ext>
            </a:extLst>
          </p:cNvPr>
          <p:cNvCxnSpPr/>
          <p:nvPr/>
        </p:nvCxnSpPr>
        <p:spPr>
          <a:xfrm flipH="1">
            <a:off x="2514441" y="4691702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E10A33-0338-9841-B0A0-415BE2138C6E}"/>
              </a:ext>
            </a:extLst>
          </p:cNvPr>
          <p:cNvCxnSpPr>
            <a:cxnSpLocks/>
          </p:cNvCxnSpPr>
          <p:nvPr/>
        </p:nvCxnSpPr>
        <p:spPr>
          <a:xfrm>
            <a:off x="3612818" y="4718190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48513CD9-4996-7E4D-B018-69E600928AFA}"/>
              </a:ext>
            </a:extLst>
          </p:cNvPr>
          <p:cNvSpPr/>
          <p:nvPr/>
        </p:nvSpPr>
        <p:spPr>
          <a:xfrm>
            <a:off x="2645167" y="3975992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251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9886E2-E69D-EE4B-8500-8331F26340AA}"/>
              </a:ext>
            </a:extLst>
          </p:cNvPr>
          <p:cNvCxnSpPr/>
          <p:nvPr/>
        </p:nvCxnSpPr>
        <p:spPr>
          <a:xfrm flipH="1">
            <a:off x="8013630" y="4566671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F262E6-974D-F046-AD0A-3FA7E9B8DB71}"/>
              </a:ext>
            </a:extLst>
          </p:cNvPr>
          <p:cNvCxnSpPr>
            <a:cxnSpLocks/>
          </p:cNvCxnSpPr>
          <p:nvPr/>
        </p:nvCxnSpPr>
        <p:spPr>
          <a:xfrm>
            <a:off x="8967542" y="4580466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66C2460-7008-364C-B360-80E1D4303F9C}"/>
              </a:ext>
            </a:extLst>
          </p:cNvPr>
          <p:cNvSpPr/>
          <p:nvPr/>
        </p:nvSpPr>
        <p:spPr>
          <a:xfrm>
            <a:off x="8144356" y="3850961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750.5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46325C-206A-C948-A94B-BA78341408BC}"/>
              </a:ext>
            </a:extLst>
          </p:cNvPr>
          <p:cNvCxnSpPr>
            <a:cxnSpLocks/>
          </p:cNvCxnSpPr>
          <p:nvPr/>
        </p:nvCxnSpPr>
        <p:spPr>
          <a:xfrm>
            <a:off x="6796814" y="3388250"/>
            <a:ext cx="1412921" cy="427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5966C6-61BB-9148-B3A1-5C8AD9B962FC}"/>
              </a:ext>
            </a:extLst>
          </p:cNvPr>
          <p:cNvCxnSpPr>
            <a:cxnSpLocks/>
          </p:cNvCxnSpPr>
          <p:nvPr/>
        </p:nvCxnSpPr>
        <p:spPr>
          <a:xfrm flipH="1">
            <a:off x="3807083" y="3388250"/>
            <a:ext cx="1598629" cy="577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7F0608BE-3053-C246-A850-A9B251E2E166}"/>
              </a:ext>
            </a:extLst>
          </p:cNvPr>
          <p:cNvSpPr/>
          <p:nvPr/>
        </p:nvSpPr>
        <p:spPr>
          <a:xfrm>
            <a:off x="5406143" y="2852736"/>
            <a:ext cx="126830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500.75</a:t>
            </a:r>
          </a:p>
        </p:txBody>
      </p:sp>
    </p:spTree>
    <p:extLst>
      <p:ext uri="{BB962C8B-B14F-4D97-AF65-F5344CB8AC3E}">
        <p14:creationId xmlns:p14="http://schemas.microsoft.com/office/powerpoint/2010/main" val="2454773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our index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40974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SELECT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latin typeface="Consolas" panose="020B0609020204030204" pitchFamily="49" charset="0"/>
              </a:rPr>
              <a:t> from </a:t>
            </a:r>
            <a:r>
              <a:rPr lang="en-US" sz="2800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 250 AND ID &lt;= 700</a:t>
            </a:r>
            <a:endParaRPr lang="en-US" sz="28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46EB0-0E00-674C-B909-D87F5B9D7CAC}"/>
              </a:ext>
            </a:extLst>
          </p:cNvPr>
          <p:cNvCxnSpPr/>
          <p:nvPr/>
        </p:nvCxnSpPr>
        <p:spPr>
          <a:xfrm flipH="1">
            <a:off x="2514441" y="4691702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E10A33-0338-9841-B0A0-415BE2138C6E}"/>
              </a:ext>
            </a:extLst>
          </p:cNvPr>
          <p:cNvCxnSpPr>
            <a:cxnSpLocks/>
          </p:cNvCxnSpPr>
          <p:nvPr/>
        </p:nvCxnSpPr>
        <p:spPr>
          <a:xfrm>
            <a:off x="3612818" y="4718190"/>
            <a:ext cx="618715" cy="23397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48513CD9-4996-7E4D-B018-69E600928AFA}"/>
              </a:ext>
            </a:extLst>
          </p:cNvPr>
          <p:cNvSpPr/>
          <p:nvPr/>
        </p:nvSpPr>
        <p:spPr>
          <a:xfrm>
            <a:off x="2645167" y="3975992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251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9886E2-E69D-EE4B-8500-8331F26340AA}"/>
              </a:ext>
            </a:extLst>
          </p:cNvPr>
          <p:cNvCxnSpPr/>
          <p:nvPr/>
        </p:nvCxnSpPr>
        <p:spPr>
          <a:xfrm flipH="1">
            <a:off x="8013630" y="4566671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F262E6-974D-F046-AD0A-3FA7E9B8DB71}"/>
              </a:ext>
            </a:extLst>
          </p:cNvPr>
          <p:cNvCxnSpPr>
            <a:cxnSpLocks/>
          </p:cNvCxnSpPr>
          <p:nvPr/>
        </p:nvCxnSpPr>
        <p:spPr>
          <a:xfrm>
            <a:off x="8967542" y="4580466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66C2460-7008-364C-B360-80E1D4303F9C}"/>
              </a:ext>
            </a:extLst>
          </p:cNvPr>
          <p:cNvSpPr/>
          <p:nvPr/>
        </p:nvSpPr>
        <p:spPr>
          <a:xfrm>
            <a:off x="8144356" y="3850961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750.5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46325C-206A-C948-A94B-BA78341408BC}"/>
              </a:ext>
            </a:extLst>
          </p:cNvPr>
          <p:cNvCxnSpPr>
            <a:cxnSpLocks/>
          </p:cNvCxnSpPr>
          <p:nvPr/>
        </p:nvCxnSpPr>
        <p:spPr>
          <a:xfrm>
            <a:off x="6796814" y="3388250"/>
            <a:ext cx="1412921" cy="427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5966C6-61BB-9148-B3A1-5C8AD9B962FC}"/>
              </a:ext>
            </a:extLst>
          </p:cNvPr>
          <p:cNvCxnSpPr>
            <a:cxnSpLocks/>
          </p:cNvCxnSpPr>
          <p:nvPr/>
        </p:nvCxnSpPr>
        <p:spPr>
          <a:xfrm flipH="1">
            <a:off x="3807083" y="3388250"/>
            <a:ext cx="1598629" cy="57774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7F0608BE-3053-C246-A850-A9B251E2E166}"/>
              </a:ext>
            </a:extLst>
          </p:cNvPr>
          <p:cNvSpPr/>
          <p:nvPr/>
        </p:nvSpPr>
        <p:spPr>
          <a:xfrm>
            <a:off x="5406143" y="2852736"/>
            <a:ext cx="126830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500.75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8C39530-4665-E34B-AE0B-567B2FDC470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05E3254-E465-2548-B676-C92A6007F26E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15046C3-B5C5-BA45-8A75-A9815E9A0931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45796B5-52A3-364A-90FC-012E1DD29953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E6CF94-C633-9C47-93E5-A75200F36A24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9A3B6A4-115A-5E4D-8B41-1FC8A9AD067B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AD1B0B-864A-2442-8BB9-FC75178DC55B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4ABBE38-6287-5247-B462-ECED384AD0B9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</p:spTree>
    <p:extLst>
      <p:ext uri="{BB962C8B-B14F-4D97-AF65-F5344CB8AC3E}">
        <p14:creationId xmlns:p14="http://schemas.microsoft.com/office/powerpoint/2010/main" val="2514261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our index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40974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SELECT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latin typeface="Consolas" panose="020B0609020204030204" pitchFamily="49" charset="0"/>
              </a:rPr>
              <a:t> from </a:t>
            </a:r>
            <a:r>
              <a:rPr lang="en-US" sz="2800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 250 AND ID &lt;= 700</a:t>
            </a:r>
            <a:endParaRPr lang="en-US" sz="28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46EB0-0E00-674C-B909-D87F5B9D7CAC}"/>
              </a:ext>
            </a:extLst>
          </p:cNvPr>
          <p:cNvCxnSpPr/>
          <p:nvPr/>
        </p:nvCxnSpPr>
        <p:spPr>
          <a:xfrm flipH="1">
            <a:off x="2514441" y="4691702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E10A33-0338-9841-B0A0-415BE2138C6E}"/>
              </a:ext>
            </a:extLst>
          </p:cNvPr>
          <p:cNvCxnSpPr>
            <a:cxnSpLocks/>
          </p:cNvCxnSpPr>
          <p:nvPr/>
        </p:nvCxnSpPr>
        <p:spPr>
          <a:xfrm>
            <a:off x="3612818" y="4718190"/>
            <a:ext cx="618715" cy="23397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48513CD9-4996-7E4D-B018-69E600928AFA}"/>
              </a:ext>
            </a:extLst>
          </p:cNvPr>
          <p:cNvSpPr/>
          <p:nvPr/>
        </p:nvSpPr>
        <p:spPr>
          <a:xfrm>
            <a:off x="2645167" y="3975992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251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9886E2-E69D-EE4B-8500-8331F26340AA}"/>
              </a:ext>
            </a:extLst>
          </p:cNvPr>
          <p:cNvCxnSpPr/>
          <p:nvPr/>
        </p:nvCxnSpPr>
        <p:spPr>
          <a:xfrm flipH="1">
            <a:off x="8013630" y="4566671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F262E6-974D-F046-AD0A-3FA7E9B8DB71}"/>
              </a:ext>
            </a:extLst>
          </p:cNvPr>
          <p:cNvCxnSpPr>
            <a:cxnSpLocks/>
          </p:cNvCxnSpPr>
          <p:nvPr/>
        </p:nvCxnSpPr>
        <p:spPr>
          <a:xfrm>
            <a:off x="8967542" y="4580466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66C2460-7008-364C-B360-80E1D4303F9C}"/>
              </a:ext>
            </a:extLst>
          </p:cNvPr>
          <p:cNvSpPr/>
          <p:nvPr/>
        </p:nvSpPr>
        <p:spPr>
          <a:xfrm>
            <a:off x="8144356" y="3850961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750.5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46325C-206A-C948-A94B-BA78341408BC}"/>
              </a:ext>
            </a:extLst>
          </p:cNvPr>
          <p:cNvCxnSpPr>
            <a:cxnSpLocks/>
          </p:cNvCxnSpPr>
          <p:nvPr/>
        </p:nvCxnSpPr>
        <p:spPr>
          <a:xfrm>
            <a:off x="6796814" y="3388250"/>
            <a:ext cx="1412921" cy="427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5966C6-61BB-9148-B3A1-5C8AD9B962FC}"/>
              </a:ext>
            </a:extLst>
          </p:cNvPr>
          <p:cNvCxnSpPr>
            <a:cxnSpLocks/>
          </p:cNvCxnSpPr>
          <p:nvPr/>
        </p:nvCxnSpPr>
        <p:spPr>
          <a:xfrm flipH="1">
            <a:off x="3807083" y="3388250"/>
            <a:ext cx="1598629" cy="57774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7F0608BE-3053-C246-A850-A9B251E2E166}"/>
              </a:ext>
            </a:extLst>
          </p:cNvPr>
          <p:cNvSpPr/>
          <p:nvPr/>
        </p:nvSpPr>
        <p:spPr>
          <a:xfrm>
            <a:off x="5406143" y="2852736"/>
            <a:ext cx="126830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500.75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8C39530-4665-E34B-AE0B-567B2FDC470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05E3254-E465-2548-B676-C92A6007F26E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15046C3-B5C5-BA45-8A75-A9815E9A0931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45796B5-52A3-364A-90FC-012E1DD29953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E6CF94-C633-9C47-93E5-A75200F36A24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9A3B6A4-115A-5E4D-8B41-1FC8A9AD067B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AD1B0B-864A-2442-8BB9-FC75178DC55B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B81547B-86B6-EC44-8A96-3E87B7C228EF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B82747-B812-3A45-A1F0-877E8F21B13E}"/>
              </a:ext>
            </a:extLst>
          </p:cNvPr>
          <p:cNvSpPr/>
          <p:nvPr/>
        </p:nvSpPr>
        <p:spPr>
          <a:xfrm>
            <a:off x="3078577" y="5832450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FA5A25B-61C0-2942-BF21-D1D194468750}"/>
              </a:ext>
            </a:extLst>
          </p:cNvPr>
          <p:cNvCxnSpPr>
            <a:cxnSpLocks/>
          </p:cNvCxnSpPr>
          <p:nvPr/>
        </p:nvCxnSpPr>
        <p:spPr>
          <a:xfrm rot="10800000">
            <a:off x="1934346" y="4364182"/>
            <a:ext cx="1569657" cy="14682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2C4443-81A2-7747-A9E8-8797962AA941}"/>
              </a:ext>
            </a:extLst>
          </p:cNvPr>
          <p:cNvSpPr txBox="1"/>
          <p:nvPr/>
        </p:nvSpPr>
        <p:spPr>
          <a:xfrm>
            <a:off x="859072" y="3560533"/>
            <a:ext cx="106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Pull this to memory</a:t>
            </a:r>
          </a:p>
        </p:txBody>
      </p:sp>
    </p:spTree>
    <p:extLst>
      <p:ext uri="{BB962C8B-B14F-4D97-AF65-F5344CB8AC3E}">
        <p14:creationId xmlns:p14="http://schemas.microsoft.com/office/powerpoint/2010/main" val="2523062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our index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40974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SELECT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latin typeface="Consolas" panose="020B0609020204030204" pitchFamily="49" charset="0"/>
              </a:rPr>
              <a:t> from </a:t>
            </a:r>
            <a:r>
              <a:rPr lang="en-US" sz="2800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 250 AND ID &lt;= 700</a:t>
            </a:r>
            <a:endParaRPr lang="en-US" sz="28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46EB0-0E00-674C-B909-D87F5B9D7CAC}"/>
              </a:ext>
            </a:extLst>
          </p:cNvPr>
          <p:cNvCxnSpPr/>
          <p:nvPr/>
        </p:nvCxnSpPr>
        <p:spPr>
          <a:xfrm flipH="1">
            <a:off x="2514441" y="4691702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E10A33-0338-9841-B0A0-415BE2138C6E}"/>
              </a:ext>
            </a:extLst>
          </p:cNvPr>
          <p:cNvCxnSpPr>
            <a:cxnSpLocks/>
          </p:cNvCxnSpPr>
          <p:nvPr/>
        </p:nvCxnSpPr>
        <p:spPr>
          <a:xfrm>
            <a:off x="3612818" y="4718190"/>
            <a:ext cx="618715" cy="23397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48513CD9-4996-7E4D-B018-69E600928AFA}"/>
              </a:ext>
            </a:extLst>
          </p:cNvPr>
          <p:cNvSpPr/>
          <p:nvPr/>
        </p:nvSpPr>
        <p:spPr>
          <a:xfrm>
            <a:off x="2645167" y="3975992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251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9886E2-E69D-EE4B-8500-8331F26340AA}"/>
              </a:ext>
            </a:extLst>
          </p:cNvPr>
          <p:cNvCxnSpPr/>
          <p:nvPr/>
        </p:nvCxnSpPr>
        <p:spPr>
          <a:xfrm flipH="1">
            <a:off x="8013630" y="4566671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F262E6-974D-F046-AD0A-3FA7E9B8DB71}"/>
              </a:ext>
            </a:extLst>
          </p:cNvPr>
          <p:cNvCxnSpPr>
            <a:cxnSpLocks/>
          </p:cNvCxnSpPr>
          <p:nvPr/>
        </p:nvCxnSpPr>
        <p:spPr>
          <a:xfrm>
            <a:off x="8967542" y="4580466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66C2460-7008-364C-B360-80E1D4303F9C}"/>
              </a:ext>
            </a:extLst>
          </p:cNvPr>
          <p:cNvSpPr/>
          <p:nvPr/>
        </p:nvSpPr>
        <p:spPr>
          <a:xfrm>
            <a:off x="8144356" y="3850961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750.5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46325C-206A-C948-A94B-BA78341408BC}"/>
              </a:ext>
            </a:extLst>
          </p:cNvPr>
          <p:cNvCxnSpPr>
            <a:cxnSpLocks/>
          </p:cNvCxnSpPr>
          <p:nvPr/>
        </p:nvCxnSpPr>
        <p:spPr>
          <a:xfrm>
            <a:off x="6796814" y="3388250"/>
            <a:ext cx="1412921" cy="427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5966C6-61BB-9148-B3A1-5C8AD9B962FC}"/>
              </a:ext>
            </a:extLst>
          </p:cNvPr>
          <p:cNvCxnSpPr>
            <a:cxnSpLocks/>
          </p:cNvCxnSpPr>
          <p:nvPr/>
        </p:nvCxnSpPr>
        <p:spPr>
          <a:xfrm flipH="1">
            <a:off x="3807083" y="3388250"/>
            <a:ext cx="1598629" cy="57774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7F0608BE-3053-C246-A850-A9B251E2E166}"/>
              </a:ext>
            </a:extLst>
          </p:cNvPr>
          <p:cNvSpPr/>
          <p:nvPr/>
        </p:nvSpPr>
        <p:spPr>
          <a:xfrm>
            <a:off x="5406143" y="2852736"/>
            <a:ext cx="126830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500.75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8C39530-4665-E34B-AE0B-567B2FDC470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05E3254-E465-2548-B676-C92A6007F26E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15046C3-B5C5-BA45-8A75-A9815E9A0931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45796B5-52A3-364A-90FC-012E1DD29953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E6CF94-C633-9C47-93E5-A75200F36A24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9A3B6A4-115A-5E4D-8B41-1FC8A9AD067B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AD1B0B-864A-2442-8BB9-FC75178DC55B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B81547B-86B6-EC44-8A96-3E87B7C228EF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2DCCC63C-9AF4-8944-B3EF-67A786C11DCC}"/>
              </a:ext>
            </a:extLst>
          </p:cNvPr>
          <p:cNvSpPr/>
          <p:nvPr/>
        </p:nvSpPr>
        <p:spPr>
          <a:xfrm>
            <a:off x="4087068" y="5502876"/>
            <a:ext cx="1270649" cy="412635"/>
          </a:xfrm>
          <a:prstGeom prst="curvedDownArrow">
            <a:avLst/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F41E8-A47E-174D-957F-960B99FDD68D}"/>
              </a:ext>
            </a:extLst>
          </p:cNvPr>
          <p:cNvSpPr txBox="1"/>
          <p:nvPr/>
        </p:nvSpPr>
        <p:spPr>
          <a:xfrm>
            <a:off x="2852648" y="5112327"/>
            <a:ext cx="130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Fetch next page…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F0CE854-5050-694A-8D58-4945E4D878F4}"/>
              </a:ext>
            </a:extLst>
          </p:cNvPr>
          <p:cNvSpPr/>
          <p:nvPr/>
        </p:nvSpPr>
        <p:spPr>
          <a:xfrm>
            <a:off x="3078577" y="5832450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D4E83163-63F1-5340-98ED-FF8244CA0D18}"/>
              </a:ext>
            </a:extLst>
          </p:cNvPr>
          <p:cNvCxnSpPr>
            <a:cxnSpLocks/>
          </p:cNvCxnSpPr>
          <p:nvPr/>
        </p:nvCxnSpPr>
        <p:spPr>
          <a:xfrm rot="10800000">
            <a:off x="1934346" y="4364182"/>
            <a:ext cx="1569657" cy="14682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FA03175-8129-EA48-B47F-0E61215568EF}"/>
              </a:ext>
            </a:extLst>
          </p:cNvPr>
          <p:cNvSpPr txBox="1"/>
          <p:nvPr/>
        </p:nvSpPr>
        <p:spPr>
          <a:xfrm>
            <a:off x="859072" y="3560533"/>
            <a:ext cx="106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Pull this to memory</a:t>
            </a:r>
          </a:p>
        </p:txBody>
      </p:sp>
    </p:spTree>
    <p:extLst>
      <p:ext uri="{BB962C8B-B14F-4D97-AF65-F5344CB8AC3E}">
        <p14:creationId xmlns:p14="http://schemas.microsoft.com/office/powerpoint/2010/main" val="243869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true story: &lt;K, V&gt; pairs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Clearly not</a:t>
                </a:r>
                <a:r>
                  <a:rPr lang="en-US" dirty="0"/>
                  <a:t>, we can store images, files, database table records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The true story is as follows:</a:t>
                </a:r>
                <a:r>
                  <a:rPr lang="en-US" dirty="0"/>
                  <a:t> We have been dealing only with Comparable </a:t>
                </a:r>
                <a:r>
                  <a:rPr lang="en-US" b="1" dirty="0"/>
                  <a:t>keys, </a:t>
                </a:r>
                <a:r>
                  <a:rPr lang="en-US" dirty="0"/>
                  <a:t>where what we might want is a </a:t>
                </a:r>
                <a:r>
                  <a:rPr lang="en-US" b="1" dirty="0">
                    <a:solidFill>
                      <a:schemeClr val="accent2"/>
                    </a:solidFill>
                  </a:rPr>
                  <a:t>complex data value.</a:t>
                </a:r>
              </a:p>
              <a:p>
                <a:r>
                  <a:rPr lang="en-US" dirty="0"/>
                  <a:t>By employing a sufficiently large key dictionary (</a:t>
                </a:r>
                <a:r>
                  <a:rPr lang="en-US" dirty="0" err="1"/>
                  <a:t>e.g</a:t>
                </a:r>
                <a:r>
                  <a:rPr lang="en-US" dirty="0"/>
                  <a:t> integers), we can associate every value V with some unique key K. </a:t>
                </a:r>
                <a:r>
                  <a:rPr lang="en-US" b="1" dirty="0">
                    <a:solidFill>
                      <a:srgbClr val="FF0000"/>
                    </a:solidFill>
                  </a:rPr>
                  <a:t>It is assumed that K points to V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𝓞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!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(Fair assumption </a:t>
                </a:r>
                <a:r>
                  <a:rPr lang="en-US" b="1" i="1" u="sng" dirty="0">
                    <a:solidFill>
                      <a:schemeClr val="bg1">
                        <a:lumMod val="65000"/>
                      </a:schemeClr>
                    </a:solidFill>
                  </a:rPr>
                  <a:t>as long as we are in memory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All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our work on data structures so far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has concerned this organization of keys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dirty="0">
                    <a:solidFill>
                      <a:srgbClr val="00B0F0"/>
                    </a:solidFill>
                  </a:rPr>
                  <a:t>since once we find a key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dirty="0">
                    <a:solidFill>
                      <a:srgbClr val="E911F9"/>
                    </a:solidFill>
                  </a:rPr>
                  <a:t>we can access the associated value in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E911F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b="0" i="1" dirty="0" smtClean="0">
                        <a:solidFill>
                          <a:srgbClr val="E911F9"/>
                        </a:solidFill>
                        <a:latin typeface="Cambria Math" charset="0"/>
                      </a:rPr>
                      <m:t>(1)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sym typeface="Wingdings"/>
                  </a:rPr>
                  <a:t>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8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65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our index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40974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SELECT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latin typeface="Consolas" panose="020B0609020204030204" pitchFamily="49" charset="0"/>
              </a:rPr>
              <a:t> from </a:t>
            </a:r>
            <a:r>
              <a:rPr lang="en-US" sz="2800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 250 AND ID &lt;= 700</a:t>
            </a:r>
            <a:endParaRPr lang="en-US" sz="28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46EB0-0E00-674C-B909-D87F5B9D7CAC}"/>
              </a:ext>
            </a:extLst>
          </p:cNvPr>
          <p:cNvCxnSpPr/>
          <p:nvPr/>
        </p:nvCxnSpPr>
        <p:spPr>
          <a:xfrm flipH="1">
            <a:off x="2514441" y="4691702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E10A33-0338-9841-B0A0-415BE2138C6E}"/>
              </a:ext>
            </a:extLst>
          </p:cNvPr>
          <p:cNvCxnSpPr>
            <a:cxnSpLocks/>
          </p:cNvCxnSpPr>
          <p:nvPr/>
        </p:nvCxnSpPr>
        <p:spPr>
          <a:xfrm>
            <a:off x="3612818" y="4718190"/>
            <a:ext cx="618715" cy="23397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48513CD9-4996-7E4D-B018-69E600928AFA}"/>
              </a:ext>
            </a:extLst>
          </p:cNvPr>
          <p:cNvSpPr/>
          <p:nvPr/>
        </p:nvSpPr>
        <p:spPr>
          <a:xfrm>
            <a:off x="2645167" y="3975992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251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9886E2-E69D-EE4B-8500-8331F26340AA}"/>
              </a:ext>
            </a:extLst>
          </p:cNvPr>
          <p:cNvCxnSpPr/>
          <p:nvPr/>
        </p:nvCxnSpPr>
        <p:spPr>
          <a:xfrm flipH="1">
            <a:off x="8013630" y="4566671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F262E6-974D-F046-AD0A-3FA7E9B8DB71}"/>
              </a:ext>
            </a:extLst>
          </p:cNvPr>
          <p:cNvCxnSpPr>
            <a:cxnSpLocks/>
          </p:cNvCxnSpPr>
          <p:nvPr/>
        </p:nvCxnSpPr>
        <p:spPr>
          <a:xfrm>
            <a:off x="8967542" y="4580466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66C2460-7008-364C-B360-80E1D4303F9C}"/>
              </a:ext>
            </a:extLst>
          </p:cNvPr>
          <p:cNvSpPr/>
          <p:nvPr/>
        </p:nvSpPr>
        <p:spPr>
          <a:xfrm>
            <a:off x="8144356" y="3850961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750.5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46325C-206A-C948-A94B-BA78341408BC}"/>
              </a:ext>
            </a:extLst>
          </p:cNvPr>
          <p:cNvCxnSpPr>
            <a:cxnSpLocks/>
          </p:cNvCxnSpPr>
          <p:nvPr/>
        </p:nvCxnSpPr>
        <p:spPr>
          <a:xfrm>
            <a:off x="6796814" y="3388250"/>
            <a:ext cx="1412921" cy="427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5966C6-61BB-9148-B3A1-5C8AD9B962FC}"/>
              </a:ext>
            </a:extLst>
          </p:cNvPr>
          <p:cNvCxnSpPr>
            <a:cxnSpLocks/>
          </p:cNvCxnSpPr>
          <p:nvPr/>
        </p:nvCxnSpPr>
        <p:spPr>
          <a:xfrm flipH="1">
            <a:off x="3807083" y="3388250"/>
            <a:ext cx="1598629" cy="57774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7F0608BE-3053-C246-A850-A9B251E2E166}"/>
              </a:ext>
            </a:extLst>
          </p:cNvPr>
          <p:cNvSpPr/>
          <p:nvPr/>
        </p:nvSpPr>
        <p:spPr>
          <a:xfrm>
            <a:off x="5406143" y="2852736"/>
            <a:ext cx="126830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500.75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8C39530-4665-E34B-AE0B-567B2FDC470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05E3254-E465-2548-B676-C92A6007F26E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15046C3-B5C5-BA45-8A75-A9815E9A0931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45796B5-52A3-364A-90FC-012E1DD29953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E6CF94-C633-9C47-93E5-A75200F36A24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9A3B6A4-115A-5E4D-8B41-1FC8A9AD067B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AD1B0B-864A-2442-8BB9-FC75178DC55B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B81547B-86B6-EC44-8A96-3E87B7C228EF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2DCCC63C-9AF4-8944-B3EF-67A786C11DCC}"/>
              </a:ext>
            </a:extLst>
          </p:cNvPr>
          <p:cNvSpPr/>
          <p:nvPr/>
        </p:nvSpPr>
        <p:spPr>
          <a:xfrm>
            <a:off x="4087068" y="5502876"/>
            <a:ext cx="1270649" cy="412635"/>
          </a:xfrm>
          <a:prstGeom prst="curvedDownArrow">
            <a:avLst/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F41E8-A47E-174D-957F-960B99FDD68D}"/>
              </a:ext>
            </a:extLst>
          </p:cNvPr>
          <p:cNvSpPr txBox="1"/>
          <p:nvPr/>
        </p:nvSpPr>
        <p:spPr>
          <a:xfrm>
            <a:off x="2852648" y="5112327"/>
            <a:ext cx="130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Fetch next page…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F0CE854-5050-694A-8D58-4945E4D878F4}"/>
              </a:ext>
            </a:extLst>
          </p:cNvPr>
          <p:cNvSpPr/>
          <p:nvPr/>
        </p:nvSpPr>
        <p:spPr>
          <a:xfrm>
            <a:off x="3078577" y="5832450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D4E83163-63F1-5340-98ED-FF8244CA0D18}"/>
              </a:ext>
            </a:extLst>
          </p:cNvPr>
          <p:cNvCxnSpPr>
            <a:cxnSpLocks/>
          </p:cNvCxnSpPr>
          <p:nvPr/>
        </p:nvCxnSpPr>
        <p:spPr>
          <a:xfrm rot="10800000">
            <a:off x="1934346" y="4364182"/>
            <a:ext cx="1569657" cy="14682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FA03175-8129-EA48-B47F-0E61215568EF}"/>
              </a:ext>
            </a:extLst>
          </p:cNvPr>
          <p:cNvSpPr txBox="1"/>
          <p:nvPr/>
        </p:nvSpPr>
        <p:spPr>
          <a:xfrm>
            <a:off x="859072" y="3560533"/>
            <a:ext cx="106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Pull this to memory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CEEF5B5-E3B1-374C-B585-D1811D28A7A7}"/>
              </a:ext>
            </a:extLst>
          </p:cNvPr>
          <p:cNvSpPr/>
          <p:nvPr/>
        </p:nvSpPr>
        <p:spPr>
          <a:xfrm>
            <a:off x="4476412" y="5832450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F320F7E1-F353-6444-92D8-372BBAFC0A5F}"/>
              </a:ext>
            </a:extLst>
          </p:cNvPr>
          <p:cNvCxnSpPr>
            <a:cxnSpLocks/>
            <a:stCxn id="94" idx="7"/>
          </p:cNvCxnSpPr>
          <p:nvPr/>
        </p:nvCxnSpPr>
        <p:spPr>
          <a:xfrm rot="16200000" flipV="1">
            <a:off x="2761194" y="2982436"/>
            <a:ext cx="2241898" cy="375850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17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our index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40974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SELECT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latin typeface="Consolas" panose="020B0609020204030204" pitchFamily="49" charset="0"/>
              </a:rPr>
              <a:t> from </a:t>
            </a:r>
            <a:r>
              <a:rPr lang="en-US" sz="2800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 250 AND ID &lt;= 700</a:t>
            </a:r>
            <a:endParaRPr lang="en-US" sz="28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46EB0-0E00-674C-B909-D87F5B9D7CAC}"/>
              </a:ext>
            </a:extLst>
          </p:cNvPr>
          <p:cNvCxnSpPr/>
          <p:nvPr/>
        </p:nvCxnSpPr>
        <p:spPr>
          <a:xfrm flipH="1">
            <a:off x="2514441" y="4691702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E10A33-0338-9841-B0A0-415BE2138C6E}"/>
              </a:ext>
            </a:extLst>
          </p:cNvPr>
          <p:cNvCxnSpPr>
            <a:cxnSpLocks/>
          </p:cNvCxnSpPr>
          <p:nvPr/>
        </p:nvCxnSpPr>
        <p:spPr>
          <a:xfrm>
            <a:off x="3612818" y="4718190"/>
            <a:ext cx="618715" cy="23397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48513CD9-4996-7E4D-B018-69E600928AFA}"/>
              </a:ext>
            </a:extLst>
          </p:cNvPr>
          <p:cNvSpPr/>
          <p:nvPr/>
        </p:nvSpPr>
        <p:spPr>
          <a:xfrm>
            <a:off x="2645167" y="3975992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251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9886E2-E69D-EE4B-8500-8331F26340AA}"/>
              </a:ext>
            </a:extLst>
          </p:cNvPr>
          <p:cNvCxnSpPr/>
          <p:nvPr/>
        </p:nvCxnSpPr>
        <p:spPr>
          <a:xfrm flipH="1">
            <a:off x="8013630" y="4566671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F262E6-974D-F046-AD0A-3FA7E9B8DB71}"/>
              </a:ext>
            </a:extLst>
          </p:cNvPr>
          <p:cNvCxnSpPr>
            <a:cxnSpLocks/>
          </p:cNvCxnSpPr>
          <p:nvPr/>
        </p:nvCxnSpPr>
        <p:spPr>
          <a:xfrm>
            <a:off x="8967542" y="4580466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66C2460-7008-364C-B360-80E1D4303F9C}"/>
              </a:ext>
            </a:extLst>
          </p:cNvPr>
          <p:cNvSpPr/>
          <p:nvPr/>
        </p:nvSpPr>
        <p:spPr>
          <a:xfrm>
            <a:off x="8144356" y="3850961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750.5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46325C-206A-C948-A94B-BA78341408BC}"/>
              </a:ext>
            </a:extLst>
          </p:cNvPr>
          <p:cNvCxnSpPr>
            <a:cxnSpLocks/>
          </p:cNvCxnSpPr>
          <p:nvPr/>
        </p:nvCxnSpPr>
        <p:spPr>
          <a:xfrm>
            <a:off x="6796814" y="3388250"/>
            <a:ext cx="1412921" cy="427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5966C6-61BB-9148-B3A1-5C8AD9B962FC}"/>
              </a:ext>
            </a:extLst>
          </p:cNvPr>
          <p:cNvCxnSpPr>
            <a:cxnSpLocks/>
          </p:cNvCxnSpPr>
          <p:nvPr/>
        </p:nvCxnSpPr>
        <p:spPr>
          <a:xfrm flipH="1">
            <a:off x="3807083" y="3388250"/>
            <a:ext cx="1598629" cy="57774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7F0608BE-3053-C246-A850-A9B251E2E166}"/>
              </a:ext>
            </a:extLst>
          </p:cNvPr>
          <p:cNvSpPr/>
          <p:nvPr/>
        </p:nvSpPr>
        <p:spPr>
          <a:xfrm>
            <a:off x="5406143" y="2852736"/>
            <a:ext cx="126830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500.75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8C39530-4665-E34B-AE0B-567B2FDC470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05E3254-E465-2548-B676-C92A6007F26E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15046C3-B5C5-BA45-8A75-A9815E9A0931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45796B5-52A3-364A-90FC-012E1DD29953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E6CF94-C633-9C47-93E5-A75200F36A24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9A3B6A4-115A-5E4D-8B41-1FC8A9AD067B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AD1B0B-864A-2442-8BB9-FC75178DC55B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B81547B-86B6-EC44-8A96-3E87B7C228EF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2DCCC63C-9AF4-8944-B3EF-67A786C11DCC}"/>
              </a:ext>
            </a:extLst>
          </p:cNvPr>
          <p:cNvSpPr/>
          <p:nvPr/>
        </p:nvSpPr>
        <p:spPr>
          <a:xfrm>
            <a:off x="4087068" y="5502876"/>
            <a:ext cx="1270649" cy="412635"/>
          </a:xfrm>
          <a:prstGeom prst="curvedDownArrow">
            <a:avLst/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F41E8-A47E-174D-957F-960B99FDD68D}"/>
              </a:ext>
            </a:extLst>
          </p:cNvPr>
          <p:cNvSpPr txBox="1"/>
          <p:nvPr/>
        </p:nvSpPr>
        <p:spPr>
          <a:xfrm>
            <a:off x="2852648" y="5112327"/>
            <a:ext cx="130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Fetch next page…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F0CE854-5050-694A-8D58-4945E4D878F4}"/>
              </a:ext>
            </a:extLst>
          </p:cNvPr>
          <p:cNvSpPr/>
          <p:nvPr/>
        </p:nvSpPr>
        <p:spPr>
          <a:xfrm>
            <a:off x="3078577" y="5832450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D4E83163-63F1-5340-98ED-FF8244CA0D18}"/>
              </a:ext>
            </a:extLst>
          </p:cNvPr>
          <p:cNvCxnSpPr>
            <a:cxnSpLocks/>
          </p:cNvCxnSpPr>
          <p:nvPr/>
        </p:nvCxnSpPr>
        <p:spPr>
          <a:xfrm rot="10800000">
            <a:off x="1934346" y="4364182"/>
            <a:ext cx="1569657" cy="14682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FA03175-8129-EA48-B47F-0E61215568EF}"/>
              </a:ext>
            </a:extLst>
          </p:cNvPr>
          <p:cNvSpPr txBox="1"/>
          <p:nvPr/>
        </p:nvSpPr>
        <p:spPr>
          <a:xfrm>
            <a:off x="859072" y="3560533"/>
            <a:ext cx="106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Pull this to memory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CEEF5B5-E3B1-374C-B585-D1811D28A7A7}"/>
              </a:ext>
            </a:extLst>
          </p:cNvPr>
          <p:cNvSpPr/>
          <p:nvPr/>
        </p:nvSpPr>
        <p:spPr>
          <a:xfrm>
            <a:off x="4476412" y="5832450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F320F7E1-F353-6444-92D8-372BBAFC0A5F}"/>
              </a:ext>
            </a:extLst>
          </p:cNvPr>
          <p:cNvCxnSpPr>
            <a:cxnSpLocks/>
            <a:stCxn id="94" idx="7"/>
          </p:cNvCxnSpPr>
          <p:nvPr/>
        </p:nvCxnSpPr>
        <p:spPr>
          <a:xfrm rot="16200000" flipV="1">
            <a:off x="2761194" y="2982436"/>
            <a:ext cx="2241898" cy="375850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0EFDF298-9009-C349-BF10-B0A2608DC662}"/>
              </a:ext>
            </a:extLst>
          </p:cNvPr>
          <p:cNvSpPr/>
          <p:nvPr/>
        </p:nvSpPr>
        <p:spPr>
          <a:xfrm>
            <a:off x="4100259" y="3588327"/>
            <a:ext cx="1718650" cy="2396837"/>
          </a:xfrm>
          <a:custGeom>
            <a:avLst/>
            <a:gdLst>
              <a:gd name="connsiteX0" fmla="*/ 1718650 w 1718650"/>
              <a:gd name="connsiteY0" fmla="*/ 2396837 h 2396837"/>
              <a:gd name="connsiteX1" fmla="*/ 1219886 w 1718650"/>
              <a:gd name="connsiteY1" fmla="*/ 1246909 h 2396837"/>
              <a:gd name="connsiteX2" fmla="*/ 686 w 1718650"/>
              <a:gd name="connsiteY2" fmla="*/ 775855 h 2396837"/>
              <a:gd name="connsiteX3" fmla="*/ 1399996 w 1718650"/>
              <a:gd name="connsiteY3" fmla="*/ 0 h 2396837"/>
              <a:gd name="connsiteX4" fmla="*/ 1399996 w 1718650"/>
              <a:gd name="connsiteY4" fmla="*/ 0 h 239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650" h="2396837">
                <a:moveTo>
                  <a:pt x="1718650" y="2396837"/>
                </a:moveTo>
                <a:cubicBezTo>
                  <a:pt x="1612431" y="1956955"/>
                  <a:pt x="1506213" y="1517073"/>
                  <a:pt x="1219886" y="1246909"/>
                </a:cubicBezTo>
                <a:cubicBezTo>
                  <a:pt x="933559" y="976745"/>
                  <a:pt x="-29332" y="983673"/>
                  <a:pt x="686" y="775855"/>
                </a:cubicBezTo>
                <a:cubicBezTo>
                  <a:pt x="30704" y="568037"/>
                  <a:pt x="1399996" y="0"/>
                  <a:pt x="1399996" y="0"/>
                </a:cubicBezTo>
                <a:lnTo>
                  <a:pt x="1399996" y="0"/>
                </a:lnTo>
              </a:path>
            </a:pathLst>
          </a:custGeom>
          <a:noFill/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6032F7-4FAE-9D4D-A4E7-17B7C8825A69}"/>
              </a:ext>
            </a:extLst>
          </p:cNvPr>
          <p:cNvSpPr/>
          <p:nvPr/>
        </p:nvSpPr>
        <p:spPr>
          <a:xfrm>
            <a:off x="6470073" y="3532909"/>
            <a:ext cx="1517093" cy="2341418"/>
          </a:xfrm>
          <a:custGeom>
            <a:avLst/>
            <a:gdLst>
              <a:gd name="connsiteX0" fmla="*/ 0 w 1517093"/>
              <a:gd name="connsiteY0" fmla="*/ 0 h 2341418"/>
              <a:gd name="connsiteX1" fmla="*/ 1510145 w 1517093"/>
              <a:gd name="connsiteY1" fmla="*/ 609600 h 2341418"/>
              <a:gd name="connsiteX2" fmla="*/ 540327 w 1517093"/>
              <a:gd name="connsiteY2" fmla="*/ 1357746 h 2341418"/>
              <a:gd name="connsiteX3" fmla="*/ 13854 w 1517093"/>
              <a:gd name="connsiteY3" fmla="*/ 2341418 h 234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7093" h="2341418">
                <a:moveTo>
                  <a:pt x="0" y="0"/>
                </a:moveTo>
                <a:cubicBezTo>
                  <a:pt x="710045" y="191654"/>
                  <a:pt x="1420091" y="383309"/>
                  <a:pt x="1510145" y="609600"/>
                </a:cubicBezTo>
                <a:cubicBezTo>
                  <a:pt x="1600199" y="835891"/>
                  <a:pt x="789709" y="1069110"/>
                  <a:pt x="540327" y="1357746"/>
                </a:cubicBezTo>
                <a:cubicBezTo>
                  <a:pt x="290945" y="1646382"/>
                  <a:pt x="152399" y="1993900"/>
                  <a:pt x="13854" y="2341418"/>
                </a:cubicBezTo>
              </a:path>
            </a:pathLst>
          </a:custGeom>
          <a:noFill/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933DD80-8C1D-1043-B842-79583C15D20E}"/>
              </a:ext>
            </a:extLst>
          </p:cNvPr>
          <p:cNvSpPr/>
          <p:nvPr/>
        </p:nvSpPr>
        <p:spPr>
          <a:xfrm>
            <a:off x="5944485" y="5749359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862D927E-532E-8A47-B05C-3A0AD2DB5933}"/>
              </a:ext>
            </a:extLst>
          </p:cNvPr>
          <p:cNvCxnSpPr>
            <a:cxnSpLocks/>
            <a:stCxn id="107" idx="7"/>
          </p:cNvCxnSpPr>
          <p:nvPr/>
        </p:nvCxnSpPr>
        <p:spPr>
          <a:xfrm rot="16200000" flipV="1">
            <a:off x="3586202" y="2256280"/>
            <a:ext cx="2249652" cy="503688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739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our index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40974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SELECT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latin typeface="Consolas" panose="020B0609020204030204" pitchFamily="49" charset="0"/>
              </a:rPr>
              <a:t> from </a:t>
            </a:r>
            <a:r>
              <a:rPr lang="en-US" sz="2800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 250 AND ID &lt;= 700</a:t>
            </a:r>
            <a:endParaRPr lang="en-US" sz="28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C934115-EDB6-9B4E-BD3B-346C3D59F527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D6D3E9D-B81C-7D43-A920-E337F915B77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673824-85B7-244D-8717-EA047EC708A0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3EA154-F816-D547-9A42-36954738ACA3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20B0301-C513-C645-8BA7-F184E8D6E583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46EB0-0E00-674C-B909-D87F5B9D7CAC}"/>
              </a:ext>
            </a:extLst>
          </p:cNvPr>
          <p:cNvCxnSpPr/>
          <p:nvPr/>
        </p:nvCxnSpPr>
        <p:spPr>
          <a:xfrm flipH="1">
            <a:off x="2514441" y="4691702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E10A33-0338-9841-B0A0-415BE2138C6E}"/>
              </a:ext>
            </a:extLst>
          </p:cNvPr>
          <p:cNvCxnSpPr>
            <a:cxnSpLocks/>
          </p:cNvCxnSpPr>
          <p:nvPr/>
        </p:nvCxnSpPr>
        <p:spPr>
          <a:xfrm>
            <a:off x="3612818" y="4718190"/>
            <a:ext cx="618715" cy="23397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48513CD9-4996-7E4D-B018-69E600928AFA}"/>
              </a:ext>
            </a:extLst>
          </p:cNvPr>
          <p:cNvSpPr/>
          <p:nvPr/>
        </p:nvSpPr>
        <p:spPr>
          <a:xfrm>
            <a:off x="2645167" y="3975992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251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9886E2-E69D-EE4B-8500-8331F26340AA}"/>
              </a:ext>
            </a:extLst>
          </p:cNvPr>
          <p:cNvCxnSpPr/>
          <p:nvPr/>
        </p:nvCxnSpPr>
        <p:spPr>
          <a:xfrm flipH="1">
            <a:off x="8013630" y="4566671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F262E6-974D-F046-AD0A-3FA7E9B8DB71}"/>
              </a:ext>
            </a:extLst>
          </p:cNvPr>
          <p:cNvCxnSpPr>
            <a:cxnSpLocks/>
          </p:cNvCxnSpPr>
          <p:nvPr/>
        </p:nvCxnSpPr>
        <p:spPr>
          <a:xfrm>
            <a:off x="8967542" y="4580466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66C2460-7008-364C-B360-80E1D4303F9C}"/>
              </a:ext>
            </a:extLst>
          </p:cNvPr>
          <p:cNvSpPr/>
          <p:nvPr/>
        </p:nvSpPr>
        <p:spPr>
          <a:xfrm>
            <a:off x="8144356" y="3850961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750.5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46325C-206A-C948-A94B-BA78341408BC}"/>
              </a:ext>
            </a:extLst>
          </p:cNvPr>
          <p:cNvCxnSpPr>
            <a:cxnSpLocks/>
          </p:cNvCxnSpPr>
          <p:nvPr/>
        </p:nvCxnSpPr>
        <p:spPr>
          <a:xfrm>
            <a:off x="6796814" y="3388250"/>
            <a:ext cx="1412921" cy="427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5966C6-61BB-9148-B3A1-5C8AD9B962FC}"/>
              </a:ext>
            </a:extLst>
          </p:cNvPr>
          <p:cNvCxnSpPr>
            <a:cxnSpLocks/>
          </p:cNvCxnSpPr>
          <p:nvPr/>
        </p:nvCxnSpPr>
        <p:spPr>
          <a:xfrm flipH="1">
            <a:off x="3807083" y="3388250"/>
            <a:ext cx="1598629" cy="57774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7F0608BE-3053-C246-A850-A9B251E2E166}"/>
              </a:ext>
            </a:extLst>
          </p:cNvPr>
          <p:cNvSpPr/>
          <p:nvPr/>
        </p:nvSpPr>
        <p:spPr>
          <a:xfrm>
            <a:off x="5406143" y="2852736"/>
            <a:ext cx="126830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500.75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8C39530-4665-E34B-AE0B-567B2FDC470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05E3254-E465-2548-B676-C92A6007F26E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15046C3-B5C5-BA45-8A75-A9815E9A0931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45796B5-52A3-364A-90FC-012E1DD29953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E6CF94-C633-9C47-93E5-A75200F36A24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9A3B6A4-115A-5E4D-8B41-1FC8A9AD067B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AD1B0B-864A-2442-8BB9-FC75178DC55B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B81547B-86B6-EC44-8A96-3E87B7C228EF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2DCCC63C-9AF4-8944-B3EF-67A786C11DCC}"/>
              </a:ext>
            </a:extLst>
          </p:cNvPr>
          <p:cNvSpPr/>
          <p:nvPr/>
        </p:nvSpPr>
        <p:spPr>
          <a:xfrm>
            <a:off x="4087068" y="5502876"/>
            <a:ext cx="1270649" cy="412635"/>
          </a:xfrm>
          <a:prstGeom prst="curvedDownArrow">
            <a:avLst/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F41E8-A47E-174D-957F-960B99FDD68D}"/>
              </a:ext>
            </a:extLst>
          </p:cNvPr>
          <p:cNvSpPr txBox="1"/>
          <p:nvPr/>
        </p:nvSpPr>
        <p:spPr>
          <a:xfrm>
            <a:off x="2852648" y="5112327"/>
            <a:ext cx="130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Fetch next page…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F0CE854-5050-694A-8D58-4945E4D878F4}"/>
              </a:ext>
            </a:extLst>
          </p:cNvPr>
          <p:cNvSpPr/>
          <p:nvPr/>
        </p:nvSpPr>
        <p:spPr>
          <a:xfrm>
            <a:off x="3078577" y="5832450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D4E83163-63F1-5340-98ED-FF8244CA0D18}"/>
              </a:ext>
            </a:extLst>
          </p:cNvPr>
          <p:cNvCxnSpPr>
            <a:cxnSpLocks/>
          </p:cNvCxnSpPr>
          <p:nvPr/>
        </p:nvCxnSpPr>
        <p:spPr>
          <a:xfrm rot="10800000">
            <a:off x="1934346" y="4364182"/>
            <a:ext cx="1569657" cy="14682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FA03175-8129-EA48-B47F-0E61215568EF}"/>
              </a:ext>
            </a:extLst>
          </p:cNvPr>
          <p:cNvSpPr txBox="1"/>
          <p:nvPr/>
        </p:nvSpPr>
        <p:spPr>
          <a:xfrm>
            <a:off x="859072" y="3560533"/>
            <a:ext cx="106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Pull this to memory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CEEF5B5-E3B1-374C-B585-D1811D28A7A7}"/>
              </a:ext>
            </a:extLst>
          </p:cNvPr>
          <p:cNvSpPr/>
          <p:nvPr/>
        </p:nvSpPr>
        <p:spPr>
          <a:xfrm>
            <a:off x="4476412" y="5832450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F320F7E1-F353-6444-92D8-372BBAFC0A5F}"/>
              </a:ext>
            </a:extLst>
          </p:cNvPr>
          <p:cNvCxnSpPr>
            <a:cxnSpLocks/>
            <a:stCxn id="94" idx="7"/>
          </p:cNvCxnSpPr>
          <p:nvPr/>
        </p:nvCxnSpPr>
        <p:spPr>
          <a:xfrm rot="16200000" flipV="1">
            <a:off x="2761194" y="2982436"/>
            <a:ext cx="2241898" cy="375850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0EFDF298-9009-C349-BF10-B0A2608DC662}"/>
              </a:ext>
            </a:extLst>
          </p:cNvPr>
          <p:cNvSpPr/>
          <p:nvPr/>
        </p:nvSpPr>
        <p:spPr>
          <a:xfrm>
            <a:off x="4100259" y="3588327"/>
            <a:ext cx="1718650" cy="2396837"/>
          </a:xfrm>
          <a:custGeom>
            <a:avLst/>
            <a:gdLst>
              <a:gd name="connsiteX0" fmla="*/ 1718650 w 1718650"/>
              <a:gd name="connsiteY0" fmla="*/ 2396837 h 2396837"/>
              <a:gd name="connsiteX1" fmla="*/ 1219886 w 1718650"/>
              <a:gd name="connsiteY1" fmla="*/ 1246909 h 2396837"/>
              <a:gd name="connsiteX2" fmla="*/ 686 w 1718650"/>
              <a:gd name="connsiteY2" fmla="*/ 775855 h 2396837"/>
              <a:gd name="connsiteX3" fmla="*/ 1399996 w 1718650"/>
              <a:gd name="connsiteY3" fmla="*/ 0 h 2396837"/>
              <a:gd name="connsiteX4" fmla="*/ 1399996 w 1718650"/>
              <a:gd name="connsiteY4" fmla="*/ 0 h 239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650" h="2396837">
                <a:moveTo>
                  <a:pt x="1718650" y="2396837"/>
                </a:moveTo>
                <a:cubicBezTo>
                  <a:pt x="1612431" y="1956955"/>
                  <a:pt x="1506213" y="1517073"/>
                  <a:pt x="1219886" y="1246909"/>
                </a:cubicBezTo>
                <a:cubicBezTo>
                  <a:pt x="933559" y="976745"/>
                  <a:pt x="-29332" y="983673"/>
                  <a:pt x="686" y="775855"/>
                </a:cubicBezTo>
                <a:cubicBezTo>
                  <a:pt x="30704" y="568037"/>
                  <a:pt x="1399996" y="0"/>
                  <a:pt x="1399996" y="0"/>
                </a:cubicBezTo>
                <a:lnTo>
                  <a:pt x="1399996" y="0"/>
                </a:lnTo>
              </a:path>
            </a:pathLst>
          </a:custGeom>
          <a:noFill/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6032F7-4FAE-9D4D-A4E7-17B7C8825A69}"/>
              </a:ext>
            </a:extLst>
          </p:cNvPr>
          <p:cNvSpPr/>
          <p:nvPr/>
        </p:nvSpPr>
        <p:spPr>
          <a:xfrm>
            <a:off x="6470073" y="3532909"/>
            <a:ext cx="1517093" cy="2341418"/>
          </a:xfrm>
          <a:custGeom>
            <a:avLst/>
            <a:gdLst>
              <a:gd name="connsiteX0" fmla="*/ 0 w 1517093"/>
              <a:gd name="connsiteY0" fmla="*/ 0 h 2341418"/>
              <a:gd name="connsiteX1" fmla="*/ 1510145 w 1517093"/>
              <a:gd name="connsiteY1" fmla="*/ 609600 h 2341418"/>
              <a:gd name="connsiteX2" fmla="*/ 540327 w 1517093"/>
              <a:gd name="connsiteY2" fmla="*/ 1357746 h 2341418"/>
              <a:gd name="connsiteX3" fmla="*/ 13854 w 1517093"/>
              <a:gd name="connsiteY3" fmla="*/ 2341418 h 234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7093" h="2341418">
                <a:moveTo>
                  <a:pt x="0" y="0"/>
                </a:moveTo>
                <a:cubicBezTo>
                  <a:pt x="710045" y="191654"/>
                  <a:pt x="1420091" y="383309"/>
                  <a:pt x="1510145" y="609600"/>
                </a:cubicBezTo>
                <a:cubicBezTo>
                  <a:pt x="1600199" y="835891"/>
                  <a:pt x="789709" y="1069110"/>
                  <a:pt x="540327" y="1357746"/>
                </a:cubicBezTo>
                <a:cubicBezTo>
                  <a:pt x="290945" y="1646382"/>
                  <a:pt x="152399" y="1993900"/>
                  <a:pt x="13854" y="2341418"/>
                </a:cubicBezTo>
              </a:path>
            </a:pathLst>
          </a:custGeom>
          <a:noFill/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70A78-6A9C-8B45-8B2D-01584E01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394" y="3906129"/>
            <a:ext cx="888649" cy="872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loud Callout 7">
                <a:extLst>
                  <a:ext uri="{FF2B5EF4-FFF2-40B4-BE49-F238E27FC236}">
                    <a16:creationId xmlns:a16="http://schemas.microsoft.com/office/drawing/2014/main" id="{029FCFAB-A8AF-1F47-8DE3-08484AB6C12A}"/>
                  </a:ext>
                </a:extLst>
              </p:cNvPr>
              <p:cNvSpPr/>
              <p:nvPr/>
            </p:nvSpPr>
            <p:spPr>
              <a:xfrm>
                <a:off x="7382754" y="2318770"/>
                <a:ext cx="3971045" cy="1468981"/>
              </a:xfrm>
              <a:prstGeom prst="cloudCallout">
                <a:avLst>
                  <a:gd name="adj1" fmla="val -66433"/>
                  <a:gd name="adj2" fmla="val 65377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Seriously? I have to pay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every time I seek a new page for my query?</a:t>
                </a:r>
              </a:p>
            </p:txBody>
          </p:sp>
        </mc:Choice>
        <mc:Fallback xmlns="">
          <p:sp>
            <p:nvSpPr>
              <p:cNvPr id="8" name="Cloud Callout 7">
                <a:extLst>
                  <a:ext uri="{FF2B5EF4-FFF2-40B4-BE49-F238E27FC236}">
                    <a16:creationId xmlns:a16="http://schemas.microsoft.com/office/drawing/2014/main" id="{029FCFAB-A8AF-1F47-8DE3-08484AB6C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754" y="2318770"/>
                <a:ext cx="3971045" cy="1468981"/>
              </a:xfrm>
              <a:prstGeom prst="cloudCallout">
                <a:avLst>
                  <a:gd name="adj1" fmla="val -66433"/>
                  <a:gd name="adj2" fmla="val 65377"/>
                </a:avLst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93C16D1D-269F-774D-B569-A8F2C08644F4}"/>
              </a:ext>
            </a:extLst>
          </p:cNvPr>
          <p:cNvSpPr/>
          <p:nvPr/>
        </p:nvSpPr>
        <p:spPr>
          <a:xfrm>
            <a:off x="5944485" y="5749359"/>
            <a:ext cx="1505452" cy="10255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57346D7F-3BCB-D949-9F5D-1A4F93410B08}"/>
              </a:ext>
            </a:extLst>
          </p:cNvPr>
          <p:cNvCxnSpPr>
            <a:cxnSpLocks/>
            <a:stCxn id="106" idx="7"/>
          </p:cNvCxnSpPr>
          <p:nvPr/>
        </p:nvCxnSpPr>
        <p:spPr>
          <a:xfrm rot="16200000" flipV="1">
            <a:off x="3586202" y="2256280"/>
            <a:ext cx="2249652" cy="503688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168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29B3-1F57-462A-95AF-59DFF73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our index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092F3A38-2B87-0B4E-A71D-9AE8AC225CED}"/>
              </a:ext>
            </a:extLst>
          </p:cNvPr>
          <p:cNvSpPr/>
          <p:nvPr/>
        </p:nvSpPr>
        <p:spPr>
          <a:xfrm>
            <a:off x="440974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7E5F2D-74E6-1246-BC1F-2414C3417D79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2EBA231-A578-1245-A21B-B43DF3B5945E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FF553B0-BC2E-EA4C-AEFE-8958866DBDB8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B7D4CB6-F1C4-8648-A9D5-5E2338D85856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D8F30AA-A284-1542-83F9-A9B4C54CE7EE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AE53-E88D-344A-95C8-1E844CD264B1}"/>
              </a:ext>
            </a:extLst>
          </p:cNvPr>
          <p:cNvSpPr txBox="1"/>
          <p:nvPr/>
        </p:nvSpPr>
        <p:spPr>
          <a:xfrm>
            <a:off x="414519" y="1795550"/>
            <a:ext cx="121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SELECT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latin typeface="Consolas" panose="020B0609020204030204" pitchFamily="49" charset="0"/>
              </a:rPr>
              <a:t> from </a:t>
            </a:r>
            <a:r>
              <a:rPr lang="en-US" sz="2800" dirty="0">
                <a:solidFill>
                  <a:srgbClr val="E911F9"/>
                </a:solidFill>
                <a:latin typeface="Consolas" panose="020B0609020204030204" pitchFamily="49" charset="0"/>
              </a:rPr>
              <a:t>STUDENTS </a:t>
            </a:r>
            <a:r>
              <a:rPr lang="en-US" sz="2800" dirty="0">
                <a:solidFill>
                  <a:schemeClr val="accent4"/>
                </a:solidFill>
                <a:latin typeface="Consolas" panose="020B0609020204030204" pitchFamily="49" charset="0"/>
              </a:rPr>
              <a:t>WHERE ID &gt; 250 AND ID &lt;= 700</a:t>
            </a:r>
            <a:endParaRPr lang="en-US" sz="28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0130A33-ABFD-ED46-8AD7-48A5BFF17EE8}"/>
              </a:ext>
            </a:extLst>
          </p:cNvPr>
          <p:cNvSpPr/>
          <p:nvPr/>
        </p:nvSpPr>
        <p:spPr>
          <a:xfrm>
            <a:off x="1227293" y="4946583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126.5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9CDD9-F090-3848-A136-13E3AAF7E83A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DC69F9-CCC7-0847-88F1-62B6016896C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FF53194-70AE-7F43-8EB4-6A4AA147BB2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0781D-83F0-4C4C-98F4-FAC7297ECFF1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FA2CE-6226-B742-9569-F78674CA994B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44E342B-4636-224B-8071-A503BBD53327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1FCF271-9766-9A4B-A2B7-7837A0490ABA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8708581-DD67-2844-B036-539EE8D4EC69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8B08097-ED8B-6842-B9ED-B1250ECC0552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D94B0DC-E0AD-5D49-8C88-CD4B9649535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2A8E339-6398-AE40-95D5-8D45A1CAD014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A32B839-B976-384C-82CF-7AA178078D89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CEAF90A-4269-AC4F-93EB-E4ACCC19F678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CA40392-CBC0-1E40-B549-D2789AB50C39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BC32F61-BDF3-0A48-BACB-8B78788B6353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EFE2578-FE82-604E-960D-DBAB3BF5D8C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86821A-588D-A34C-BC85-648EA3243ED0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F110BED-5C39-1E49-9AC2-6942A1EBC15B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9CD54E86-E41C-9D4E-B7C3-BEE17C6292AC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8D6DEA4-E5C1-344C-8435-2F275BD92A52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1B6E0D2-9D86-8F4E-8287-06272C1F0D78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61F8F-81C0-834C-B4A4-3619F62AFCF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44CA93B-4783-AD41-87B8-D095D13EC4EC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C54D43E-A4C7-7840-BDD0-3799BDC1A80B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D38BC7-F1E3-A44B-B766-CCE5C6366094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35CCF7D-0CCC-2441-B94B-72DA99CFD532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15ED47-D286-7F4E-9A10-5D1DD2C7D79B}"/>
              </a:ext>
            </a:extLst>
          </p:cNvPr>
          <p:cNvSpPr/>
          <p:nvPr/>
        </p:nvSpPr>
        <p:spPr>
          <a:xfrm>
            <a:off x="7396484" y="6033207"/>
            <a:ext cx="923018" cy="5582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        ….. </a:t>
            </a:r>
            <a:r>
              <a:rPr lang="en-US" sz="1200" b="1" dirty="0">
                <a:solidFill>
                  <a:sysClr val="windowText" lastClr="000000"/>
                </a:solidFill>
              </a:rPr>
              <a:t>700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91C422B-F8AF-504E-93F0-B644EEB43017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A46B501-00E2-7343-B206-B2E5D9E28BFB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DCF41E09-0D54-6947-9A13-21FEDB66FFC3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B21C62D-A32A-714F-9459-E698038023B4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80EBF-905B-9545-92D0-994861855AFD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C3A754C-8576-374F-B67F-70B31A182A5D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38ADAAE-1EA9-8447-9F31-F4E673750039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0826962-59C7-E141-8C67-638B95F9D26C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4D452BB-4FB9-EB4F-B56A-624E31AB8157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6AA0FAF5-B0B1-774A-AA2D-1FC1BAA960B8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EB3B075B-A3F1-C649-8BCE-BB8CA7C681D2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4AE42B5-ACB6-6E4B-B2A8-8A6D3B380C09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1EA946-8DD1-6C46-9E81-8134C0F2EE4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843A8C6-E530-8A4E-8BF7-3EA9141F548C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6444DA-6BDE-2243-B45F-4F2935BF01FF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210D4C1-6AA7-6246-ABC5-7B42580DF1B8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86C1868-FD2A-DF45-B71C-B1807DF0174C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6D6AA94-A70F-D647-93B9-A35312783DD2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F1E1100C-8A74-804B-BB40-F0762E4E5977}"/>
              </a:ext>
            </a:extLst>
          </p:cNvPr>
          <p:cNvSpPr/>
          <p:nvPr/>
        </p:nvSpPr>
        <p:spPr>
          <a:xfrm>
            <a:off x="4138602" y="4971627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375.5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DCAAACC-D54B-DF4C-BFED-9C9B3DC4CAC7}"/>
              </a:ext>
            </a:extLst>
          </p:cNvPr>
          <p:cNvSpPr/>
          <p:nvPr/>
        </p:nvSpPr>
        <p:spPr>
          <a:xfrm>
            <a:off x="6927233" y="4944699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625.5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2FFD983-B329-584C-9DA8-1F577752051A}"/>
              </a:ext>
            </a:extLst>
          </p:cNvPr>
          <p:cNvSpPr/>
          <p:nvPr/>
        </p:nvSpPr>
        <p:spPr>
          <a:xfrm>
            <a:off x="9526585" y="4939468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875.5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B730FB-D7BE-0541-B697-52D9FE0091EF}"/>
              </a:ext>
            </a:extLst>
          </p:cNvPr>
          <p:cNvCxnSpPr/>
          <p:nvPr/>
        </p:nvCxnSpPr>
        <p:spPr>
          <a:xfrm flipH="1">
            <a:off x="1131490" y="5591968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3EDA57B-7971-F646-A7FB-857C8A7337C0}"/>
              </a:ext>
            </a:extLst>
          </p:cNvPr>
          <p:cNvCxnSpPr/>
          <p:nvPr/>
        </p:nvCxnSpPr>
        <p:spPr>
          <a:xfrm flipH="1">
            <a:off x="3852931" y="5647007"/>
            <a:ext cx="564136" cy="26850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5F7852F2-0107-1449-B56F-0A03BAD7CB75}"/>
              </a:ext>
            </a:extLst>
          </p:cNvPr>
          <p:cNvCxnSpPr/>
          <p:nvPr/>
        </p:nvCxnSpPr>
        <p:spPr>
          <a:xfrm flipH="1">
            <a:off x="6577975" y="5590767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919EB19-155F-CA45-9BDB-71CA1B83D6D7}"/>
              </a:ext>
            </a:extLst>
          </p:cNvPr>
          <p:cNvCxnSpPr/>
          <p:nvPr/>
        </p:nvCxnSpPr>
        <p:spPr>
          <a:xfrm flipH="1">
            <a:off x="9320124" y="5634300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4BA4A9D-75B5-2143-9033-B4C6CD13F84A}"/>
              </a:ext>
            </a:extLst>
          </p:cNvPr>
          <p:cNvCxnSpPr>
            <a:cxnSpLocks/>
          </p:cNvCxnSpPr>
          <p:nvPr/>
        </p:nvCxnSpPr>
        <p:spPr>
          <a:xfrm>
            <a:off x="1977694" y="5591536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80B9420-2C7D-E540-A5BB-CD7D94B18F33}"/>
              </a:ext>
            </a:extLst>
          </p:cNvPr>
          <p:cNvCxnSpPr>
            <a:cxnSpLocks/>
          </p:cNvCxnSpPr>
          <p:nvPr/>
        </p:nvCxnSpPr>
        <p:spPr>
          <a:xfrm>
            <a:off x="4845002" y="5618358"/>
            <a:ext cx="512715" cy="2409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FCE5267-81E0-714D-B9DB-488F70437828}"/>
              </a:ext>
            </a:extLst>
          </p:cNvPr>
          <p:cNvCxnSpPr>
            <a:cxnSpLocks/>
          </p:cNvCxnSpPr>
          <p:nvPr/>
        </p:nvCxnSpPr>
        <p:spPr>
          <a:xfrm>
            <a:off x="7645498" y="5632213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8737797-5972-BA46-99FE-23EE0A116AB4}"/>
              </a:ext>
            </a:extLst>
          </p:cNvPr>
          <p:cNvCxnSpPr>
            <a:cxnSpLocks/>
          </p:cNvCxnSpPr>
          <p:nvPr/>
        </p:nvCxnSpPr>
        <p:spPr>
          <a:xfrm>
            <a:off x="10296956" y="5618358"/>
            <a:ext cx="512715" cy="240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246EB0-0E00-674C-B909-D87F5B9D7CAC}"/>
              </a:ext>
            </a:extLst>
          </p:cNvPr>
          <p:cNvCxnSpPr/>
          <p:nvPr/>
        </p:nvCxnSpPr>
        <p:spPr>
          <a:xfrm flipH="1">
            <a:off x="2514441" y="4691702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E10A33-0338-9841-B0A0-415BE2138C6E}"/>
              </a:ext>
            </a:extLst>
          </p:cNvPr>
          <p:cNvCxnSpPr>
            <a:cxnSpLocks/>
          </p:cNvCxnSpPr>
          <p:nvPr/>
        </p:nvCxnSpPr>
        <p:spPr>
          <a:xfrm>
            <a:off x="3612818" y="4718190"/>
            <a:ext cx="618715" cy="23397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48513CD9-4996-7E4D-B018-69E600928AFA}"/>
              </a:ext>
            </a:extLst>
          </p:cNvPr>
          <p:cNvSpPr/>
          <p:nvPr/>
        </p:nvSpPr>
        <p:spPr>
          <a:xfrm>
            <a:off x="2645167" y="3975992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251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9886E2-E69D-EE4B-8500-8331F26340AA}"/>
              </a:ext>
            </a:extLst>
          </p:cNvPr>
          <p:cNvCxnSpPr/>
          <p:nvPr/>
        </p:nvCxnSpPr>
        <p:spPr>
          <a:xfrm flipH="1">
            <a:off x="8013630" y="4566671"/>
            <a:ext cx="564136" cy="268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F262E6-974D-F046-AD0A-3FA7E9B8DB71}"/>
              </a:ext>
            </a:extLst>
          </p:cNvPr>
          <p:cNvCxnSpPr>
            <a:cxnSpLocks/>
          </p:cNvCxnSpPr>
          <p:nvPr/>
        </p:nvCxnSpPr>
        <p:spPr>
          <a:xfrm>
            <a:off x="8967542" y="4580466"/>
            <a:ext cx="618715" cy="23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66C2460-7008-364C-B360-80E1D4303F9C}"/>
              </a:ext>
            </a:extLst>
          </p:cNvPr>
          <p:cNvSpPr/>
          <p:nvPr/>
        </p:nvSpPr>
        <p:spPr>
          <a:xfrm>
            <a:off x="8144356" y="3850961"/>
            <a:ext cx="117576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750.5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46325C-206A-C948-A94B-BA78341408BC}"/>
              </a:ext>
            </a:extLst>
          </p:cNvPr>
          <p:cNvCxnSpPr>
            <a:cxnSpLocks/>
          </p:cNvCxnSpPr>
          <p:nvPr/>
        </p:nvCxnSpPr>
        <p:spPr>
          <a:xfrm>
            <a:off x="6796814" y="3388250"/>
            <a:ext cx="1412921" cy="427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5966C6-61BB-9148-B3A1-5C8AD9B962FC}"/>
              </a:ext>
            </a:extLst>
          </p:cNvPr>
          <p:cNvCxnSpPr>
            <a:cxnSpLocks/>
          </p:cNvCxnSpPr>
          <p:nvPr/>
        </p:nvCxnSpPr>
        <p:spPr>
          <a:xfrm flipH="1">
            <a:off x="3807083" y="3388250"/>
            <a:ext cx="1598629" cy="577741"/>
          </a:xfrm>
          <a:prstGeom prst="straightConnector1">
            <a:avLst/>
          </a:prstGeom>
          <a:ln w="222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7F0608BE-3053-C246-A850-A9B251E2E166}"/>
              </a:ext>
            </a:extLst>
          </p:cNvPr>
          <p:cNvSpPr/>
          <p:nvPr/>
        </p:nvSpPr>
        <p:spPr>
          <a:xfrm>
            <a:off x="5406143" y="2852736"/>
            <a:ext cx="1268308" cy="652500"/>
          </a:xfrm>
          <a:prstGeom prst="ellipse">
            <a:avLst/>
          </a:prstGeom>
          <a:solidFill>
            <a:srgbClr val="FEC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500.75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8C39530-4665-E34B-AE0B-567B2FDC4707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05E3254-E465-2548-B676-C92A6007F26E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15046C3-B5C5-BA45-8A75-A9815E9A0931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45796B5-52A3-364A-90FC-012E1DD29953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E6CF94-C633-9C47-93E5-A75200F36A24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9A3B6A4-115A-5E4D-8B41-1FC8A9AD067B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AD1B0B-864A-2442-8BB9-FC75178DC55B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B81547B-86B6-EC44-8A96-3E87B7C228EF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68867A-C72A-9447-9040-527619A3FA6A}"/>
              </a:ext>
            </a:extLst>
          </p:cNvPr>
          <p:cNvSpPr/>
          <p:nvPr/>
        </p:nvSpPr>
        <p:spPr>
          <a:xfrm>
            <a:off x="8319502" y="6047058"/>
            <a:ext cx="423728" cy="544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750</a:t>
            </a:r>
          </a:p>
        </p:txBody>
      </p:sp>
      <p:sp>
        <p:nvSpPr>
          <p:cNvPr id="7" name="7-Point Star 6">
            <a:extLst>
              <a:ext uri="{FF2B5EF4-FFF2-40B4-BE49-F238E27FC236}">
                <a16:creationId xmlns:a16="http://schemas.microsoft.com/office/drawing/2014/main" id="{16CD5FD5-1775-514E-A98E-5798BE1DB156}"/>
              </a:ext>
            </a:extLst>
          </p:cNvPr>
          <p:cNvSpPr/>
          <p:nvPr/>
        </p:nvSpPr>
        <p:spPr>
          <a:xfrm>
            <a:off x="2895600" y="6395155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DF60C3-5DD7-F04E-99F8-C6AE04A7F4E1}"/>
              </a:ext>
            </a:extLst>
          </p:cNvPr>
          <p:cNvCxnSpPr>
            <a:cxnSpLocks/>
          </p:cNvCxnSpPr>
          <p:nvPr/>
        </p:nvCxnSpPr>
        <p:spPr>
          <a:xfrm>
            <a:off x="2782654" y="6367231"/>
            <a:ext cx="375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E3A9CB85-D4AB-3B4B-9525-046BA9968C04}"/>
              </a:ext>
            </a:extLst>
          </p:cNvPr>
          <p:cNvSpPr/>
          <p:nvPr/>
        </p:nvSpPr>
        <p:spPr>
          <a:xfrm rot="10800000" flipH="1">
            <a:off x="2991379" y="6587927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7-Point Star 114">
            <a:extLst>
              <a:ext uri="{FF2B5EF4-FFF2-40B4-BE49-F238E27FC236}">
                <a16:creationId xmlns:a16="http://schemas.microsoft.com/office/drawing/2014/main" id="{3FBCBDCC-0C00-A143-A228-EDF09726B62A}"/>
              </a:ext>
            </a:extLst>
          </p:cNvPr>
          <p:cNvSpPr/>
          <p:nvPr/>
        </p:nvSpPr>
        <p:spPr>
          <a:xfrm>
            <a:off x="4322616" y="6409009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rved Down Arrow 118">
            <a:extLst>
              <a:ext uri="{FF2B5EF4-FFF2-40B4-BE49-F238E27FC236}">
                <a16:creationId xmlns:a16="http://schemas.microsoft.com/office/drawing/2014/main" id="{6FD34FC4-C85D-814D-87CC-AB85645DFF0D}"/>
              </a:ext>
            </a:extLst>
          </p:cNvPr>
          <p:cNvSpPr/>
          <p:nvPr/>
        </p:nvSpPr>
        <p:spPr>
          <a:xfrm rot="10800000" flipH="1">
            <a:off x="4418395" y="6601781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7-Point Star 119">
            <a:extLst>
              <a:ext uri="{FF2B5EF4-FFF2-40B4-BE49-F238E27FC236}">
                <a16:creationId xmlns:a16="http://schemas.microsoft.com/office/drawing/2014/main" id="{D40EC9AD-53CF-9445-AA6D-8BE2E926B0C0}"/>
              </a:ext>
            </a:extLst>
          </p:cNvPr>
          <p:cNvSpPr/>
          <p:nvPr/>
        </p:nvSpPr>
        <p:spPr>
          <a:xfrm>
            <a:off x="5625422" y="6452512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rved Down Arrow 125">
            <a:extLst>
              <a:ext uri="{FF2B5EF4-FFF2-40B4-BE49-F238E27FC236}">
                <a16:creationId xmlns:a16="http://schemas.microsoft.com/office/drawing/2014/main" id="{8C550377-190F-CC45-9C1D-48DE8F382075}"/>
              </a:ext>
            </a:extLst>
          </p:cNvPr>
          <p:cNvSpPr/>
          <p:nvPr/>
        </p:nvSpPr>
        <p:spPr>
          <a:xfrm rot="10800000" flipH="1">
            <a:off x="5721201" y="6645284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7-Point Star 126">
            <a:extLst>
              <a:ext uri="{FF2B5EF4-FFF2-40B4-BE49-F238E27FC236}">
                <a16:creationId xmlns:a16="http://schemas.microsoft.com/office/drawing/2014/main" id="{D921C1DA-50E1-E641-92B7-32CBD2276988}"/>
              </a:ext>
            </a:extLst>
          </p:cNvPr>
          <p:cNvSpPr/>
          <p:nvPr/>
        </p:nvSpPr>
        <p:spPr>
          <a:xfrm>
            <a:off x="8479905" y="6452512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rved Down Arrow 127">
            <a:extLst>
              <a:ext uri="{FF2B5EF4-FFF2-40B4-BE49-F238E27FC236}">
                <a16:creationId xmlns:a16="http://schemas.microsoft.com/office/drawing/2014/main" id="{72A64895-DDBA-234D-88B0-B111125DE261}"/>
              </a:ext>
            </a:extLst>
          </p:cNvPr>
          <p:cNvSpPr/>
          <p:nvPr/>
        </p:nvSpPr>
        <p:spPr>
          <a:xfrm rot="10800000" flipH="1">
            <a:off x="8575684" y="6645284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7-Point Star 128">
            <a:extLst>
              <a:ext uri="{FF2B5EF4-FFF2-40B4-BE49-F238E27FC236}">
                <a16:creationId xmlns:a16="http://schemas.microsoft.com/office/drawing/2014/main" id="{73876FF3-03F2-FC41-9ACB-2FE6F29E01B0}"/>
              </a:ext>
            </a:extLst>
          </p:cNvPr>
          <p:cNvSpPr/>
          <p:nvPr/>
        </p:nvSpPr>
        <p:spPr>
          <a:xfrm>
            <a:off x="9823339" y="6436720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rved Down Arrow 129">
            <a:extLst>
              <a:ext uri="{FF2B5EF4-FFF2-40B4-BE49-F238E27FC236}">
                <a16:creationId xmlns:a16="http://schemas.microsoft.com/office/drawing/2014/main" id="{BB5ECC93-7CB3-FF43-B9A3-4D8CFC826383}"/>
              </a:ext>
            </a:extLst>
          </p:cNvPr>
          <p:cNvSpPr/>
          <p:nvPr/>
        </p:nvSpPr>
        <p:spPr>
          <a:xfrm rot="10800000" flipH="1">
            <a:off x="9919118" y="6629492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7-Point Star 130">
            <a:extLst>
              <a:ext uri="{FF2B5EF4-FFF2-40B4-BE49-F238E27FC236}">
                <a16:creationId xmlns:a16="http://schemas.microsoft.com/office/drawing/2014/main" id="{6F3558C0-FC46-7547-973D-4F3CCE6FF630}"/>
              </a:ext>
            </a:extLst>
          </p:cNvPr>
          <p:cNvSpPr/>
          <p:nvPr/>
        </p:nvSpPr>
        <p:spPr>
          <a:xfrm>
            <a:off x="7093983" y="6395155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rved Down Arrow 131">
            <a:extLst>
              <a:ext uri="{FF2B5EF4-FFF2-40B4-BE49-F238E27FC236}">
                <a16:creationId xmlns:a16="http://schemas.microsoft.com/office/drawing/2014/main" id="{1AF3D664-2C20-CF4A-BA0B-E7108559E2A0}"/>
              </a:ext>
            </a:extLst>
          </p:cNvPr>
          <p:cNvSpPr/>
          <p:nvPr/>
        </p:nvSpPr>
        <p:spPr>
          <a:xfrm rot="10800000" flipH="1">
            <a:off x="7189762" y="6587927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7-Point Star 132">
            <a:extLst>
              <a:ext uri="{FF2B5EF4-FFF2-40B4-BE49-F238E27FC236}">
                <a16:creationId xmlns:a16="http://schemas.microsoft.com/office/drawing/2014/main" id="{407E7C44-8DEA-DD4B-907F-534394782A60}"/>
              </a:ext>
            </a:extLst>
          </p:cNvPr>
          <p:cNvSpPr/>
          <p:nvPr/>
        </p:nvSpPr>
        <p:spPr>
          <a:xfrm>
            <a:off x="1524022" y="6436720"/>
            <a:ext cx="169122" cy="168612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rved Down Arrow 140">
            <a:extLst>
              <a:ext uri="{FF2B5EF4-FFF2-40B4-BE49-F238E27FC236}">
                <a16:creationId xmlns:a16="http://schemas.microsoft.com/office/drawing/2014/main" id="{0F4833BA-9AB1-C34D-A59A-E330B61C9669}"/>
              </a:ext>
            </a:extLst>
          </p:cNvPr>
          <p:cNvSpPr/>
          <p:nvPr/>
        </p:nvSpPr>
        <p:spPr>
          <a:xfrm rot="10800000" flipH="1">
            <a:off x="1619801" y="6629492"/>
            <a:ext cx="316826" cy="168924"/>
          </a:xfrm>
          <a:prstGeom prst="curved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3D1A31B-DEB9-D543-8079-554105493B1B}"/>
              </a:ext>
            </a:extLst>
          </p:cNvPr>
          <p:cNvCxnSpPr>
            <a:cxnSpLocks/>
          </p:cNvCxnSpPr>
          <p:nvPr/>
        </p:nvCxnSpPr>
        <p:spPr>
          <a:xfrm>
            <a:off x="1355636" y="6381085"/>
            <a:ext cx="375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523F7B-8243-A84F-9A37-A9BC60785B70}"/>
              </a:ext>
            </a:extLst>
          </p:cNvPr>
          <p:cNvCxnSpPr>
            <a:cxnSpLocks/>
          </p:cNvCxnSpPr>
          <p:nvPr/>
        </p:nvCxnSpPr>
        <p:spPr>
          <a:xfrm>
            <a:off x="5470436" y="6394940"/>
            <a:ext cx="375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2C5C255-D6FA-C24D-A744-357A06094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260" y="2423632"/>
            <a:ext cx="1796343" cy="17165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A2C613-6931-BE43-B274-1105805EF5A9}"/>
              </a:ext>
            </a:extLst>
          </p:cNvPr>
          <p:cNvSpPr txBox="1"/>
          <p:nvPr/>
        </p:nvSpPr>
        <p:spPr>
          <a:xfrm>
            <a:off x="139301" y="2442887"/>
            <a:ext cx="498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Store pointers on disk!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Look up C’s </a:t>
            </a:r>
            <a:r>
              <a:rPr lang="en-US" sz="2400" b="1" dirty="0">
                <a:solidFill>
                  <a:srgbClr val="70AD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FILE*</a:t>
            </a:r>
            <a:r>
              <a:rPr lang="en-US" sz="2400" b="1" dirty="0">
                <a:solidFill>
                  <a:srgbClr val="70AD4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(“File-star”)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/>
              <a:t>for an example of a very low-level pointer to a file.</a:t>
            </a:r>
          </a:p>
        </p:txBody>
      </p:sp>
    </p:spTree>
    <p:extLst>
      <p:ext uri="{BB962C8B-B14F-4D97-AF65-F5344CB8AC3E}">
        <p14:creationId xmlns:p14="http://schemas.microsoft.com/office/powerpoint/2010/main" val="2427620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Space Analysis (Main Memory)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7 nodes  with 2 references and 1 float each. </a:t>
                </a:r>
              </a:p>
              <a:p>
                <a:pPr lvl="1"/>
                <a:r>
                  <a:rPr lang="en-US" dirty="0">
                    <a:solidFill>
                      <a:schemeClr val="accent6"/>
                    </a:solidFill>
                  </a:rPr>
                  <a:t>7 * 16 + 28 = 140 bytes total.</a:t>
                </a:r>
              </a:p>
              <a:p>
                <a:r>
                  <a:rPr lang="en-US" dirty="0"/>
                  <a:t>Total index size: 140 bytes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=0.4375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of database size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4375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sounds quite good, but what happens when our database is </a:t>
                </a:r>
                <a:r>
                  <a:rPr lang="en-US" dirty="0">
                    <a:solidFill>
                      <a:srgbClr val="FF0000"/>
                    </a:solidFill>
                  </a:rPr>
                  <a:t>128 GB in size? </a:t>
                </a:r>
                <a:r>
                  <a:rPr lang="en-US" dirty="0">
                    <a:solidFill>
                      <a:srgbClr val="FF0000"/>
                    </a:solidFill>
                    <a:sym typeface="Wingdings"/>
                  </a:rPr>
                  <a:t></a:t>
                </a:r>
              </a:p>
              <a:p>
                <a:pPr lvl="1"/>
                <a:r>
                  <a:rPr lang="en-US" dirty="0">
                    <a:sym typeface="Wingdings"/>
                  </a:rPr>
                  <a:t>Then, 0.525% of 128GB is </a:t>
                </a:r>
                <a:r>
                  <a:rPr lang="en-US" b="1" dirty="0">
                    <a:solidFill>
                      <a:srgbClr val="0070C0"/>
                    </a:solidFill>
                    <a:sym typeface="Wingdings"/>
                  </a:rPr>
                  <a:t>672MB</a:t>
                </a:r>
                <a:r>
                  <a:rPr lang="en-US" dirty="0">
                    <a:sym typeface="Wingdings"/>
                  </a:rPr>
                  <a:t>.</a:t>
                </a: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  <a:sym typeface="Wingdings"/>
                  </a:rPr>
                  <a:t>We can do better 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3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our new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3B993-D0CC-49D9-950A-43FEA884D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Let’s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(fanout of nodes = 4).</a:t>
                </a:r>
              </a:p>
              <a:p>
                <a:pPr lvl="1"/>
                <a:r>
                  <a:rPr lang="en-US" dirty="0"/>
                  <a:t>Non-root nodes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hold between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−1=3</m:t>
                    </m:r>
                  </m:oMath>
                </a14:m>
                <a:r>
                  <a:rPr lang="en-US" dirty="0"/>
                  <a:t> keys.</a:t>
                </a:r>
              </a:p>
              <a:p>
                <a:pPr lvl="1"/>
                <a:r>
                  <a:rPr lang="en-US" dirty="0"/>
                  <a:t>Root can have between 1 and 3 keys.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3B993-D0CC-49D9-950A-43FEA884D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552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our new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B993-D0CC-49D9-950A-43FEA884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Then, we can build </a:t>
            </a:r>
            <a:r>
              <a:rPr lang="en-US" dirty="0">
                <a:solidFill>
                  <a:schemeClr val="accent2"/>
                </a:solidFill>
              </a:rPr>
              <a:t>the following index </a:t>
            </a:r>
            <a:r>
              <a:rPr lang="en-US" dirty="0"/>
              <a:t>over the </a:t>
            </a:r>
            <a:r>
              <a:rPr lang="en-US" dirty="0">
                <a:solidFill>
                  <a:srgbClr val="0070C0"/>
                </a:solidFill>
              </a:rPr>
              <a:t>same data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32852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our new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B993-D0CC-49D9-950A-43FEA884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Then, we can build </a:t>
            </a:r>
            <a:r>
              <a:rPr lang="en-US" dirty="0">
                <a:solidFill>
                  <a:schemeClr val="accent2"/>
                </a:solidFill>
              </a:rPr>
              <a:t>the following index </a:t>
            </a:r>
            <a:r>
              <a:rPr lang="en-US" dirty="0"/>
              <a:t>over the </a:t>
            </a:r>
            <a:r>
              <a:rPr lang="en-US" dirty="0">
                <a:solidFill>
                  <a:srgbClr val="0070C0"/>
                </a:solidFill>
              </a:rPr>
              <a:t>same data</a:t>
            </a:r>
            <a:r>
              <a:rPr lang="en-US" dirty="0"/>
              <a:t>: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1B1DAB-A8A9-2746-853F-4D8668F74404}"/>
              </a:ext>
            </a:extLst>
          </p:cNvPr>
          <p:cNvSpPr/>
          <p:nvPr/>
        </p:nvSpPr>
        <p:spPr>
          <a:xfrm>
            <a:off x="483069" y="6005497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19A32D-C3D3-9E44-988F-316EF3ED6AD7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4F7CB5-BC9C-B846-83C1-AB7E39E7B4E5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B5E5ED-B036-7541-9EC4-3A0B65C611EA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4BF73A-845E-0B4E-89A5-E969A62F9D92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A02643-7415-3F40-B989-2C077506AB78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99D526-89EE-E041-9561-D91619995051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CA9FD9-BF5F-894D-97C4-474C4C0DF1A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46EA95-1FDF-EF46-839E-82E344C315A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4616B8-CDA6-CA40-B220-976EBC219348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0FFD61-7143-8B44-A4F5-789A6ECCD96C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8385DD-F398-B447-9C29-966E5B1C3E74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883B6B-1B8B-9F45-97F5-1074BA373659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D0962-DF6E-4242-97B0-CE74555E6A95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8BB249-689A-334B-BB68-2EF00F841E4F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534E3F-C806-BC4F-B209-FAEAC1F91F2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82BA4D4-C3A2-DF4A-B173-CE47D8E9A5BF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AAECC3-A261-E740-97C1-8BCE2D39D859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42A3AA-C37D-2B49-BC28-1963DD31D910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A2EF5A-0366-D84D-B233-DEDEA322ADFD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A60116-F567-2345-896A-AEC5FEF27FF2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D44DAE-58AF-3749-9791-7CB00EFFFA5F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A7588D-744A-BA4D-AB7C-99F2B58E96C2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BB2A56-13D2-5D47-9D80-3C7547A3C867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D10DE44-55A6-BA47-96E3-4144953F3B26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F3016B-B603-6B46-86A2-4E398BC762C0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5E9662-2275-8048-B62B-83027D44DB11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92609-BD75-AD49-919E-AC6CAC38F9E8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329D1C-DA11-3748-816D-F35BCB0EDD6C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F526-CE65-EB43-B299-A81621FD584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70A947-8D2C-2E40-BD0D-A88B77CA9965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135D47-5F3C-B541-A399-E088AAD8D357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2AC3039-27D6-A348-8235-A28F968CE448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840A26-58B4-3B42-B608-1E2F0F8B580E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074271-7B9A-C940-B26C-70C92A1A7122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968B2D-37CC-A14B-A2D9-10C57DD0692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96CB0C-3AA5-BA4D-A80B-8FAED2557409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68A72D-A186-9C44-BE30-4EF189BF47D0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12804F-F7BD-C240-B697-E5298A871B8E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B6A9DBE-CC7E-4C4C-846A-A2B898B00C18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B4EF8A9-20E5-EB4E-9E98-2CB41DB7880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0B48B1-607D-5A48-B4CD-239B800EAF69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FF6C03-540D-1144-A0B0-74FA6E90DFC9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6E2B846-099A-7545-AB3B-10237527B069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410E87C-C1B6-594D-B8B9-9ACEEB43002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CE34FB-8101-AE41-9748-4C68F3D82B45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85647B-4093-0640-A6C0-8781A1A4130D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02270D-E747-F24B-9B88-D03A2091B0F2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0B00A16-BF54-1648-A692-1F495AB19C44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9E1765-D76D-BD4E-95E4-018DE913974C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D8B0A0A-BE3E-1048-BE22-C4EB440BF91E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41013A3-D73A-3341-92CF-DA51514E3963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7088101-443D-E042-ACA6-67A24AC02BB8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D2B3E34-A2F7-DC40-AF8C-F4C4EA862D77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27B555E-FDA8-6E4F-9576-C69F44219AFC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B9F7125-707C-C14E-92BF-FD242F6946E2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59432C9-96AE-6447-9194-4E8888E28D67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8B30F7-EF66-9A48-BF01-33E198A076D4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924C60D-C8D8-3B4E-B831-6AD859481D7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B5F16F-A387-B94B-B919-6A3F39403880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58DFF0A-5039-0341-BFAB-980ADC1FF2F2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76072C2-9019-294B-A8F6-0EC304D340B2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F0325F-5BE7-324A-98DC-777891DCCB84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8647F6D-977B-9241-82A3-F071C380EA53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152559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our new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B993-D0CC-49D9-950A-43FEA884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Then, we can build </a:t>
            </a:r>
            <a:r>
              <a:rPr lang="en-US" dirty="0">
                <a:solidFill>
                  <a:schemeClr val="accent2"/>
                </a:solidFill>
              </a:rPr>
              <a:t>the following index </a:t>
            </a:r>
            <a:r>
              <a:rPr lang="en-US" dirty="0"/>
              <a:t>over the </a:t>
            </a:r>
            <a:r>
              <a:rPr lang="en-US" dirty="0">
                <a:solidFill>
                  <a:srgbClr val="0070C0"/>
                </a:solidFill>
              </a:rPr>
              <a:t>same data</a:t>
            </a:r>
            <a:r>
              <a:rPr lang="en-US" dirty="0"/>
              <a:t>: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1B1DAB-A8A9-2746-853F-4D8668F74404}"/>
              </a:ext>
            </a:extLst>
          </p:cNvPr>
          <p:cNvSpPr/>
          <p:nvPr/>
        </p:nvSpPr>
        <p:spPr>
          <a:xfrm>
            <a:off x="483069" y="6005497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19A32D-C3D3-9E44-988F-316EF3ED6AD7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4F7CB5-BC9C-B846-83C1-AB7E39E7B4E5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B5E5ED-B036-7541-9EC4-3A0B65C611EA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4BF73A-845E-0B4E-89A5-E969A62F9D92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A02643-7415-3F40-B989-2C077506AB78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99D526-89EE-E041-9561-D91619995051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CA9FD9-BF5F-894D-97C4-474C4C0DF1A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46EA95-1FDF-EF46-839E-82E344C315A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4616B8-CDA6-CA40-B220-976EBC219348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0FFD61-7143-8B44-A4F5-789A6ECCD96C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8385DD-F398-B447-9C29-966E5B1C3E74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883B6B-1B8B-9F45-97F5-1074BA373659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D0962-DF6E-4242-97B0-CE74555E6A95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8BB249-689A-334B-BB68-2EF00F841E4F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534E3F-C806-BC4F-B209-FAEAC1F91F2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82BA4D4-C3A2-DF4A-B173-CE47D8E9A5BF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AAECC3-A261-E740-97C1-8BCE2D39D859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42A3AA-C37D-2B49-BC28-1963DD31D910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A2EF5A-0366-D84D-B233-DEDEA322ADFD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A60116-F567-2345-896A-AEC5FEF27FF2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D44DAE-58AF-3749-9791-7CB00EFFFA5F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A7588D-744A-BA4D-AB7C-99F2B58E96C2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BB2A56-13D2-5D47-9D80-3C7547A3C867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D10DE44-55A6-BA47-96E3-4144953F3B26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F3016B-B603-6B46-86A2-4E398BC762C0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5E9662-2275-8048-B62B-83027D44DB11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92609-BD75-AD49-919E-AC6CAC38F9E8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329D1C-DA11-3748-816D-F35BCB0EDD6C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F526-CE65-EB43-B299-A81621FD584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70A947-8D2C-2E40-BD0D-A88B77CA9965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135D47-5F3C-B541-A399-E088AAD8D357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2AC3039-27D6-A348-8235-A28F968CE448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840A26-58B4-3B42-B608-1E2F0F8B580E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074271-7B9A-C940-B26C-70C92A1A7122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968B2D-37CC-A14B-A2D9-10C57DD0692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96CB0C-3AA5-BA4D-A80B-8FAED2557409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68A72D-A186-9C44-BE30-4EF189BF47D0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12804F-F7BD-C240-B697-E5298A871B8E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B6A9DBE-CC7E-4C4C-846A-A2B898B00C18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B4EF8A9-20E5-EB4E-9E98-2CB41DB7880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0B48B1-607D-5A48-B4CD-239B800EAF69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FF6C03-540D-1144-A0B0-74FA6E90DFC9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6E2B846-099A-7545-AB3B-10237527B069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410E87C-C1B6-594D-B8B9-9ACEEB43002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CE34FB-8101-AE41-9748-4C68F3D82B45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85647B-4093-0640-A6C0-8781A1A4130D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02270D-E747-F24B-9B88-D03A2091B0F2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0B00A16-BF54-1648-A692-1F495AB19C44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9E1765-D76D-BD4E-95E4-018DE913974C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D8B0A0A-BE3E-1048-BE22-C4EB440BF91E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41013A3-D73A-3341-92CF-DA51514E3963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7088101-443D-E042-ACA6-67A24AC02BB8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D2B3E34-A2F7-DC40-AF8C-F4C4EA862D77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27B555E-FDA8-6E4F-9576-C69F44219AFC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B9F7125-707C-C14E-92BF-FD242F6946E2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59432C9-96AE-6447-9194-4E8888E28D67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8B30F7-EF66-9A48-BF01-33E198A076D4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924C60D-C8D8-3B4E-B831-6AD859481D7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B5F16F-A387-B94B-B919-6A3F39403880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58DFF0A-5039-0341-BFAB-980ADC1FF2F2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76072C2-9019-294B-A8F6-0EC304D340B2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F0325F-5BE7-324A-98DC-777891DCCB84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8647F6D-977B-9241-82A3-F071C380EA53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68" name="Rounded Rectangle 4">
            <a:extLst>
              <a:ext uri="{FF2B5EF4-FFF2-40B4-BE49-F238E27FC236}">
                <a16:creationId xmlns:a16="http://schemas.microsoft.com/office/drawing/2014/main" id="{12037AB7-F9CA-074E-9BCE-A93E612EB51C}"/>
              </a:ext>
            </a:extLst>
          </p:cNvPr>
          <p:cNvSpPr/>
          <p:nvPr/>
        </p:nvSpPr>
        <p:spPr>
          <a:xfrm>
            <a:off x="1366895" y="4907519"/>
            <a:ext cx="3142372" cy="7362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9" name="Rounded Rectangle 4">
            <a:extLst>
              <a:ext uri="{FF2B5EF4-FFF2-40B4-BE49-F238E27FC236}">
                <a16:creationId xmlns:a16="http://schemas.microsoft.com/office/drawing/2014/main" id="{B7359398-620E-6C4A-AB6A-82ED062C5D26}"/>
              </a:ext>
            </a:extLst>
          </p:cNvPr>
          <p:cNvSpPr/>
          <p:nvPr/>
        </p:nvSpPr>
        <p:spPr>
          <a:xfrm>
            <a:off x="6983143" y="4850761"/>
            <a:ext cx="3198927" cy="75651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A907D482-6F12-2F4D-BDD8-5D3A6A781AED}"/>
              </a:ext>
            </a:extLst>
          </p:cNvPr>
          <p:cNvSpPr/>
          <p:nvPr/>
        </p:nvSpPr>
        <p:spPr>
          <a:xfrm>
            <a:off x="4979645" y="3567531"/>
            <a:ext cx="1463926" cy="6275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A602CD4-A7A6-F540-916F-31F6C0C95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3515" y="4974672"/>
          <a:ext cx="22091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9738DAE3-DE3C-4243-B464-5D63560F6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58128" y="4935860"/>
          <a:ext cx="239530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946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83038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939970">
                  <a:extLst>
                    <a:ext uri="{9D8B030D-6E8A-4147-A177-3AD203B41FA5}">
                      <a16:colId xmlns:a16="http://schemas.microsoft.com/office/drawing/2014/main" val="245076416"/>
                    </a:ext>
                  </a:extLst>
                </a:gridCol>
              </a:tblGrid>
              <a:tr h="2619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625.5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0E95289D-820F-4B42-B6ED-1D6B99EC6303}"/>
              </a:ext>
            </a:extLst>
          </p:cNvPr>
          <p:cNvSpPr/>
          <p:nvPr/>
        </p:nvSpPr>
        <p:spPr>
          <a:xfrm>
            <a:off x="5412324" y="3625111"/>
            <a:ext cx="609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500.5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1538CB4-C0BF-9B45-8357-89467090ACFF}"/>
              </a:ext>
            </a:extLst>
          </p:cNvPr>
          <p:cNvCxnSpPr>
            <a:cxnSpLocks/>
          </p:cNvCxnSpPr>
          <p:nvPr/>
        </p:nvCxnSpPr>
        <p:spPr>
          <a:xfrm flipH="1">
            <a:off x="3212425" y="4025922"/>
            <a:ext cx="2162098" cy="82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8DB2C57-CA4E-4E49-B9DE-AAEC6B7D6A29}"/>
              </a:ext>
            </a:extLst>
          </p:cNvPr>
          <p:cNvCxnSpPr>
            <a:cxnSpLocks/>
          </p:cNvCxnSpPr>
          <p:nvPr/>
        </p:nvCxnSpPr>
        <p:spPr>
          <a:xfrm>
            <a:off x="6055348" y="4025922"/>
            <a:ext cx="2447398" cy="778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933A456E-0366-6540-B825-1B85562AF6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80956" y="5336181"/>
          <a:ext cx="280194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9F9C11B4-2CDF-DD41-A55F-642819BB37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94142" y="5252588"/>
          <a:ext cx="2817208" cy="28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02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881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9E89F4AB-4B35-4549-80F5-CE5DFBACDD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5303" y="3880074"/>
          <a:ext cx="12126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05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60630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</a:tblGrid>
              <a:tr h="2117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A221DAF-FD10-2046-A3C0-7F781D64E32A}"/>
              </a:ext>
            </a:extLst>
          </p:cNvPr>
          <p:cNvCxnSpPr/>
          <p:nvPr/>
        </p:nvCxnSpPr>
        <p:spPr>
          <a:xfrm flipH="1">
            <a:off x="1227293" y="5540763"/>
            <a:ext cx="586942" cy="3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988D82-EA32-F840-BD05-12E3A2CF288D}"/>
              </a:ext>
            </a:extLst>
          </p:cNvPr>
          <p:cNvCxnSpPr>
            <a:cxnSpLocks/>
          </p:cNvCxnSpPr>
          <p:nvPr/>
        </p:nvCxnSpPr>
        <p:spPr>
          <a:xfrm>
            <a:off x="2503094" y="5540763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7E31D86-E161-2B41-A2BB-2514ED58F99D}"/>
              </a:ext>
            </a:extLst>
          </p:cNvPr>
          <p:cNvCxnSpPr>
            <a:cxnSpLocks/>
          </p:cNvCxnSpPr>
          <p:nvPr/>
        </p:nvCxnSpPr>
        <p:spPr>
          <a:xfrm>
            <a:off x="3261650" y="5527795"/>
            <a:ext cx="311173" cy="33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8843AAE-B150-B24D-95DF-B787E58B10C4}"/>
              </a:ext>
            </a:extLst>
          </p:cNvPr>
          <p:cNvCxnSpPr>
            <a:cxnSpLocks/>
          </p:cNvCxnSpPr>
          <p:nvPr/>
        </p:nvCxnSpPr>
        <p:spPr>
          <a:xfrm>
            <a:off x="4123987" y="5500567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4DC219-694F-7940-A722-7515E1C4BF63}"/>
              </a:ext>
            </a:extLst>
          </p:cNvPr>
          <p:cNvCxnSpPr>
            <a:cxnSpLocks/>
          </p:cNvCxnSpPr>
          <p:nvPr/>
        </p:nvCxnSpPr>
        <p:spPr>
          <a:xfrm>
            <a:off x="9693508" y="5419398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01B767B-8730-0641-B26E-BEFC8BA40A03}"/>
              </a:ext>
            </a:extLst>
          </p:cNvPr>
          <p:cNvCxnSpPr>
            <a:cxnSpLocks/>
          </p:cNvCxnSpPr>
          <p:nvPr/>
        </p:nvCxnSpPr>
        <p:spPr>
          <a:xfrm>
            <a:off x="8997420" y="5472375"/>
            <a:ext cx="180141" cy="38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1900F32-FAA2-1846-802A-D7379CEDEE32}"/>
              </a:ext>
            </a:extLst>
          </p:cNvPr>
          <p:cNvCxnSpPr>
            <a:cxnSpLocks/>
          </p:cNvCxnSpPr>
          <p:nvPr/>
        </p:nvCxnSpPr>
        <p:spPr>
          <a:xfrm>
            <a:off x="8155741" y="5457635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52A2315-A5E0-664F-9676-8C24ECDD1E50}"/>
              </a:ext>
            </a:extLst>
          </p:cNvPr>
          <p:cNvCxnSpPr>
            <a:cxnSpLocks/>
          </p:cNvCxnSpPr>
          <p:nvPr/>
        </p:nvCxnSpPr>
        <p:spPr>
          <a:xfrm flipH="1">
            <a:off x="6994427" y="5472375"/>
            <a:ext cx="389329" cy="405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231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our new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B993-D0CC-49D9-950A-43FEA884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Then, we can build </a:t>
            </a:r>
            <a:r>
              <a:rPr lang="en-US" dirty="0">
                <a:solidFill>
                  <a:schemeClr val="accent2"/>
                </a:solidFill>
              </a:rPr>
              <a:t>the following index </a:t>
            </a:r>
            <a:r>
              <a:rPr lang="en-US" dirty="0"/>
              <a:t>over the </a:t>
            </a:r>
            <a:r>
              <a:rPr lang="en-US" dirty="0">
                <a:solidFill>
                  <a:srgbClr val="0070C0"/>
                </a:solidFill>
              </a:rPr>
              <a:t>same data</a:t>
            </a:r>
            <a:r>
              <a:rPr lang="en-US" dirty="0"/>
              <a:t>: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1B1DAB-A8A9-2746-853F-4D8668F74404}"/>
              </a:ext>
            </a:extLst>
          </p:cNvPr>
          <p:cNvSpPr/>
          <p:nvPr/>
        </p:nvSpPr>
        <p:spPr>
          <a:xfrm>
            <a:off x="483069" y="6005497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19A32D-C3D3-9E44-988F-316EF3ED6AD7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4F7CB5-BC9C-B846-83C1-AB7E39E7B4E5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B5E5ED-B036-7541-9EC4-3A0B65C611EA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4BF73A-845E-0B4E-89A5-E969A62F9D92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A02643-7415-3F40-B989-2C077506AB78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99D526-89EE-E041-9561-D91619995051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CA9FD9-BF5F-894D-97C4-474C4C0DF1A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46EA95-1FDF-EF46-839E-82E344C315A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4616B8-CDA6-CA40-B220-976EBC219348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0FFD61-7143-8B44-A4F5-789A6ECCD96C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8385DD-F398-B447-9C29-966E5B1C3E74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883B6B-1B8B-9F45-97F5-1074BA373659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D0962-DF6E-4242-97B0-CE74555E6A95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8BB249-689A-334B-BB68-2EF00F841E4F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534E3F-C806-BC4F-B209-FAEAC1F91F2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82BA4D4-C3A2-DF4A-B173-CE47D8E9A5BF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AAECC3-A261-E740-97C1-8BCE2D39D859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42A3AA-C37D-2B49-BC28-1963DD31D910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A2EF5A-0366-D84D-B233-DEDEA322ADFD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A60116-F567-2345-896A-AEC5FEF27FF2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D44DAE-58AF-3749-9791-7CB00EFFFA5F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A7588D-744A-BA4D-AB7C-99F2B58E96C2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BB2A56-13D2-5D47-9D80-3C7547A3C867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D10DE44-55A6-BA47-96E3-4144953F3B26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F3016B-B603-6B46-86A2-4E398BC762C0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5E9662-2275-8048-B62B-83027D44DB11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92609-BD75-AD49-919E-AC6CAC38F9E8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329D1C-DA11-3748-816D-F35BCB0EDD6C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F526-CE65-EB43-B299-A81621FD584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70A947-8D2C-2E40-BD0D-A88B77CA9965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135D47-5F3C-B541-A399-E088AAD8D357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2AC3039-27D6-A348-8235-A28F968CE448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840A26-58B4-3B42-B608-1E2F0F8B580E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074271-7B9A-C940-B26C-70C92A1A7122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968B2D-37CC-A14B-A2D9-10C57DD0692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96CB0C-3AA5-BA4D-A80B-8FAED2557409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68A72D-A186-9C44-BE30-4EF189BF47D0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12804F-F7BD-C240-B697-E5298A871B8E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B6A9DBE-CC7E-4C4C-846A-A2B898B00C18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B4EF8A9-20E5-EB4E-9E98-2CB41DB7880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0B48B1-607D-5A48-B4CD-239B800EAF69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FF6C03-540D-1144-A0B0-74FA6E90DFC9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6E2B846-099A-7545-AB3B-10237527B069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410E87C-C1B6-594D-B8B9-9ACEEB43002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CE34FB-8101-AE41-9748-4C68F3D82B45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85647B-4093-0640-A6C0-8781A1A4130D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02270D-E747-F24B-9B88-D03A2091B0F2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0B00A16-BF54-1648-A692-1F495AB19C44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9E1765-D76D-BD4E-95E4-018DE913974C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D8B0A0A-BE3E-1048-BE22-C4EB440BF91E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41013A3-D73A-3341-92CF-DA51514E3963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7088101-443D-E042-ACA6-67A24AC02BB8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D2B3E34-A2F7-DC40-AF8C-F4C4EA862D77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27B555E-FDA8-6E4F-9576-C69F44219AFC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B9F7125-707C-C14E-92BF-FD242F6946E2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59432C9-96AE-6447-9194-4E8888E28D67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8B30F7-EF66-9A48-BF01-33E198A076D4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924C60D-C8D8-3B4E-B831-6AD859481D7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B5F16F-A387-B94B-B919-6A3F39403880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58DFF0A-5039-0341-BFAB-980ADC1FF2F2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76072C2-9019-294B-A8F6-0EC304D340B2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F0325F-5BE7-324A-98DC-777891DCCB84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8647F6D-977B-9241-82A3-F071C380EA53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68" name="Rounded Rectangle 4">
            <a:extLst>
              <a:ext uri="{FF2B5EF4-FFF2-40B4-BE49-F238E27FC236}">
                <a16:creationId xmlns:a16="http://schemas.microsoft.com/office/drawing/2014/main" id="{12037AB7-F9CA-074E-9BCE-A93E612EB51C}"/>
              </a:ext>
            </a:extLst>
          </p:cNvPr>
          <p:cNvSpPr/>
          <p:nvPr/>
        </p:nvSpPr>
        <p:spPr>
          <a:xfrm>
            <a:off x="1366895" y="4907519"/>
            <a:ext cx="3142372" cy="7362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9" name="Rounded Rectangle 4">
            <a:extLst>
              <a:ext uri="{FF2B5EF4-FFF2-40B4-BE49-F238E27FC236}">
                <a16:creationId xmlns:a16="http://schemas.microsoft.com/office/drawing/2014/main" id="{B7359398-620E-6C4A-AB6A-82ED062C5D26}"/>
              </a:ext>
            </a:extLst>
          </p:cNvPr>
          <p:cNvSpPr/>
          <p:nvPr/>
        </p:nvSpPr>
        <p:spPr>
          <a:xfrm>
            <a:off x="6983143" y="4850761"/>
            <a:ext cx="3198927" cy="75651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A907D482-6F12-2F4D-BDD8-5D3A6A781AED}"/>
              </a:ext>
            </a:extLst>
          </p:cNvPr>
          <p:cNvSpPr/>
          <p:nvPr/>
        </p:nvSpPr>
        <p:spPr>
          <a:xfrm>
            <a:off x="4979645" y="3567531"/>
            <a:ext cx="1463926" cy="6275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A602CD4-A7A6-F540-916F-31F6C0C95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3515" y="4974672"/>
          <a:ext cx="22091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9738DAE3-DE3C-4243-B464-5D63560F6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58128" y="4935860"/>
          <a:ext cx="239530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946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83038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939970">
                  <a:extLst>
                    <a:ext uri="{9D8B030D-6E8A-4147-A177-3AD203B41FA5}">
                      <a16:colId xmlns:a16="http://schemas.microsoft.com/office/drawing/2014/main" val="245076416"/>
                    </a:ext>
                  </a:extLst>
                </a:gridCol>
              </a:tblGrid>
              <a:tr h="2619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625.5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0E95289D-820F-4B42-B6ED-1D6B99EC6303}"/>
              </a:ext>
            </a:extLst>
          </p:cNvPr>
          <p:cNvSpPr/>
          <p:nvPr/>
        </p:nvSpPr>
        <p:spPr>
          <a:xfrm>
            <a:off x="5412324" y="3625111"/>
            <a:ext cx="609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500.5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1538CB4-C0BF-9B45-8357-89467090ACFF}"/>
              </a:ext>
            </a:extLst>
          </p:cNvPr>
          <p:cNvCxnSpPr>
            <a:cxnSpLocks/>
          </p:cNvCxnSpPr>
          <p:nvPr/>
        </p:nvCxnSpPr>
        <p:spPr>
          <a:xfrm flipH="1">
            <a:off x="3212425" y="4025922"/>
            <a:ext cx="2162098" cy="82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8DB2C57-CA4E-4E49-B9DE-AAEC6B7D6A29}"/>
              </a:ext>
            </a:extLst>
          </p:cNvPr>
          <p:cNvCxnSpPr>
            <a:cxnSpLocks/>
          </p:cNvCxnSpPr>
          <p:nvPr/>
        </p:nvCxnSpPr>
        <p:spPr>
          <a:xfrm>
            <a:off x="6055348" y="4025922"/>
            <a:ext cx="2447398" cy="778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933A456E-0366-6540-B825-1B85562AF6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80956" y="5336181"/>
          <a:ext cx="280194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9F9C11B4-2CDF-DD41-A55F-642819BB37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94142" y="5252588"/>
          <a:ext cx="2817208" cy="28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02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881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9E89F4AB-4B35-4549-80F5-CE5DFBACDD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5303" y="3880074"/>
          <a:ext cx="12126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05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60630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</a:tblGrid>
              <a:tr h="2117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A221DAF-FD10-2046-A3C0-7F781D64E32A}"/>
              </a:ext>
            </a:extLst>
          </p:cNvPr>
          <p:cNvCxnSpPr/>
          <p:nvPr/>
        </p:nvCxnSpPr>
        <p:spPr>
          <a:xfrm flipH="1">
            <a:off x="1227293" y="5540763"/>
            <a:ext cx="586942" cy="3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988D82-EA32-F840-BD05-12E3A2CF288D}"/>
              </a:ext>
            </a:extLst>
          </p:cNvPr>
          <p:cNvCxnSpPr>
            <a:cxnSpLocks/>
          </p:cNvCxnSpPr>
          <p:nvPr/>
        </p:nvCxnSpPr>
        <p:spPr>
          <a:xfrm>
            <a:off x="2503094" y="5540763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7E31D86-E161-2B41-A2BB-2514ED58F99D}"/>
              </a:ext>
            </a:extLst>
          </p:cNvPr>
          <p:cNvCxnSpPr>
            <a:cxnSpLocks/>
          </p:cNvCxnSpPr>
          <p:nvPr/>
        </p:nvCxnSpPr>
        <p:spPr>
          <a:xfrm>
            <a:off x="3261650" y="5527795"/>
            <a:ext cx="311173" cy="33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8843AAE-B150-B24D-95DF-B787E58B10C4}"/>
              </a:ext>
            </a:extLst>
          </p:cNvPr>
          <p:cNvCxnSpPr>
            <a:cxnSpLocks/>
          </p:cNvCxnSpPr>
          <p:nvPr/>
        </p:nvCxnSpPr>
        <p:spPr>
          <a:xfrm>
            <a:off x="4123987" y="5500567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4DC219-694F-7940-A722-7515E1C4BF63}"/>
              </a:ext>
            </a:extLst>
          </p:cNvPr>
          <p:cNvCxnSpPr>
            <a:cxnSpLocks/>
          </p:cNvCxnSpPr>
          <p:nvPr/>
        </p:nvCxnSpPr>
        <p:spPr>
          <a:xfrm>
            <a:off x="9693508" y="5419398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01B767B-8730-0641-B26E-BEFC8BA40A03}"/>
              </a:ext>
            </a:extLst>
          </p:cNvPr>
          <p:cNvCxnSpPr>
            <a:cxnSpLocks/>
          </p:cNvCxnSpPr>
          <p:nvPr/>
        </p:nvCxnSpPr>
        <p:spPr>
          <a:xfrm>
            <a:off x="8997420" y="5472375"/>
            <a:ext cx="180141" cy="38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1900F32-FAA2-1846-802A-D7379CEDEE32}"/>
              </a:ext>
            </a:extLst>
          </p:cNvPr>
          <p:cNvCxnSpPr>
            <a:cxnSpLocks/>
          </p:cNvCxnSpPr>
          <p:nvPr/>
        </p:nvCxnSpPr>
        <p:spPr>
          <a:xfrm>
            <a:off x="8155741" y="5457635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52A2315-A5E0-664F-9676-8C24ECDD1E50}"/>
              </a:ext>
            </a:extLst>
          </p:cNvPr>
          <p:cNvCxnSpPr>
            <a:cxnSpLocks/>
          </p:cNvCxnSpPr>
          <p:nvPr/>
        </p:nvCxnSpPr>
        <p:spPr>
          <a:xfrm flipH="1">
            <a:off x="6994427" y="5472375"/>
            <a:ext cx="389329" cy="405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ight Brace 86">
            <a:extLst>
              <a:ext uri="{FF2B5EF4-FFF2-40B4-BE49-F238E27FC236}">
                <a16:creationId xmlns:a16="http://schemas.microsoft.com/office/drawing/2014/main" id="{A74A41FE-34F8-B54F-ABDA-344520E9D1E6}"/>
              </a:ext>
            </a:extLst>
          </p:cNvPr>
          <p:cNvSpPr/>
          <p:nvPr/>
        </p:nvSpPr>
        <p:spPr>
          <a:xfrm>
            <a:off x="10259827" y="3558799"/>
            <a:ext cx="677044" cy="1915979"/>
          </a:xfrm>
          <a:prstGeom prst="rightBrace">
            <a:avLst>
              <a:gd name="adj1" fmla="val 8333"/>
              <a:gd name="adj2" fmla="val 5523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138D190-1B94-0B4A-9BB3-CA3F666A545E}"/>
                  </a:ext>
                </a:extLst>
              </p:cNvPr>
              <p:cNvSpPr txBox="1"/>
              <p:nvPr/>
            </p:nvSpPr>
            <p:spPr>
              <a:xfrm>
                <a:off x="10977340" y="4213975"/>
                <a:ext cx="13672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B-tree over separators…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138D190-1B94-0B4A-9BB3-CA3F666A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340" y="4213975"/>
                <a:ext cx="1367269" cy="923330"/>
              </a:xfrm>
              <a:prstGeom prst="rect">
                <a:avLst/>
              </a:prstGeom>
              <a:blipFill>
                <a:blip r:embed="rId3"/>
                <a:stretch>
                  <a:fillRect l="-3704" t="-2703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8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true story: &lt;K, V&gt; pairs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6EEA40-DF5A-4002-B2E6-89B167473AE6}"/>
              </a:ext>
            </a:extLst>
          </p:cNvPr>
          <p:cNvSpPr/>
          <p:nvPr/>
        </p:nvSpPr>
        <p:spPr>
          <a:xfrm>
            <a:off x="2345831" y="2368973"/>
            <a:ext cx="1016000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9E454-7CC6-4490-B2FE-26C1781B755F}"/>
              </a:ext>
            </a:extLst>
          </p:cNvPr>
          <p:cNvCxnSpPr>
            <a:cxnSpLocks/>
          </p:cNvCxnSpPr>
          <p:nvPr/>
        </p:nvCxnSpPr>
        <p:spPr>
          <a:xfrm flipH="1">
            <a:off x="2176498" y="2955996"/>
            <a:ext cx="372534" cy="677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2B8474-307A-49A7-8E53-9CA3221BBAA3}"/>
              </a:ext>
            </a:extLst>
          </p:cNvPr>
          <p:cNvCxnSpPr>
            <a:cxnSpLocks/>
          </p:cNvCxnSpPr>
          <p:nvPr/>
        </p:nvCxnSpPr>
        <p:spPr>
          <a:xfrm>
            <a:off x="3139441" y="2955996"/>
            <a:ext cx="1276491" cy="598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2B0B3C32-4078-4714-9743-05752A7F4317}"/>
              </a:ext>
            </a:extLst>
          </p:cNvPr>
          <p:cNvSpPr/>
          <p:nvPr/>
        </p:nvSpPr>
        <p:spPr>
          <a:xfrm>
            <a:off x="4168987" y="3554307"/>
            <a:ext cx="1016000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F10D4E-177D-42F5-B02F-8D857EA67F55}"/>
              </a:ext>
            </a:extLst>
          </p:cNvPr>
          <p:cNvCxnSpPr>
            <a:cxnSpLocks/>
          </p:cNvCxnSpPr>
          <p:nvPr/>
        </p:nvCxnSpPr>
        <p:spPr>
          <a:xfrm flipH="1">
            <a:off x="4195798" y="4130041"/>
            <a:ext cx="220134" cy="688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4B846700-13DA-49A1-888A-514E7CEBC628}"/>
              </a:ext>
            </a:extLst>
          </p:cNvPr>
          <p:cNvSpPr/>
          <p:nvPr/>
        </p:nvSpPr>
        <p:spPr>
          <a:xfrm>
            <a:off x="3828909" y="4897685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4859E1-A716-41AC-A782-BD8EB5E262FE}"/>
              </a:ext>
            </a:extLst>
          </p:cNvPr>
          <p:cNvCxnSpPr>
            <a:cxnSpLocks/>
          </p:cNvCxnSpPr>
          <p:nvPr/>
        </p:nvCxnSpPr>
        <p:spPr>
          <a:xfrm>
            <a:off x="4726376" y="4130041"/>
            <a:ext cx="434622" cy="688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4">
            <a:extLst>
              <a:ext uri="{FF2B5EF4-FFF2-40B4-BE49-F238E27FC236}">
                <a16:creationId xmlns:a16="http://schemas.microsoft.com/office/drawing/2014/main" id="{99AC1487-9E16-46B0-819A-43741F9B0D65}"/>
              </a:ext>
            </a:extLst>
          </p:cNvPr>
          <p:cNvSpPr/>
          <p:nvPr/>
        </p:nvSpPr>
        <p:spPr>
          <a:xfrm>
            <a:off x="4892887" y="4897685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EA7FDBD5-1018-4CC5-A567-C3B218A98516}"/>
              </a:ext>
            </a:extLst>
          </p:cNvPr>
          <p:cNvSpPr/>
          <p:nvPr/>
        </p:nvSpPr>
        <p:spPr>
          <a:xfrm>
            <a:off x="1507631" y="3694536"/>
            <a:ext cx="1016000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10, 20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D25B28-2710-43C6-BBEA-004D4ADA4969}"/>
              </a:ext>
            </a:extLst>
          </p:cNvPr>
          <p:cNvCxnSpPr>
            <a:cxnSpLocks/>
          </p:cNvCxnSpPr>
          <p:nvPr/>
        </p:nvCxnSpPr>
        <p:spPr>
          <a:xfrm>
            <a:off x="2266105" y="4238167"/>
            <a:ext cx="486126" cy="621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285AA1A0-6898-4CB5-A746-EF217DA1D8EA}"/>
              </a:ext>
            </a:extLst>
          </p:cNvPr>
          <p:cNvSpPr/>
          <p:nvPr/>
        </p:nvSpPr>
        <p:spPr>
          <a:xfrm>
            <a:off x="2523631" y="4859937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0A3A0F-4CA4-461B-82A7-A60B2E1C117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015631" y="4270270"/>
            <a:ext cx="0" cy="627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29">
            <a:extLst>
              <a:ext uri="{FF2B5EF4-FFF2-40B4-BE49-F238E27FC236}">
                <a16:creationId xmlns:a16="http://schemas.microsoft.com/office/drawing/2014/main" id="{AEC9B6EE-D3D6-4675-860A-19E088E1EE8D}"/>
              </a:ext>
            </a:extLst>
          </p:cNvPr>
          <p:cNvSpPr/>
          <p:nvPr/>
        </p:nvSpPr>
        <p:spPr>
          <a:xfrm>
            <a:off x="1661090" y="4875108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F6AAE-2485-4D62-80B8-411E4ECCE888}"/>
              </a:ext>
            </a:extLst>
          </p:cNvPr>
          <p:cNvCxnSpPr>
            <a:cxnSpLocks/>
          </p:cNvCxnSpPr>
          <p:nvPr/>
        </p:nvCxnSpPr>
        <p:spPr>
          <a:xfrm flipH="1">
            <a:off x="1220648" y="4270270"/>
            <a:ext cx="286984" cy="548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33">
            <a:extLst>
              <a:ext uri="{FF2B5EF4-FFF2-40B4-BE49-F238E27FC236}">
                <a16:creationId xmlns:a16="http://schemas.microsoft.com/office/drawing/2014/main" id="{2540B8AF-A02F-451A-B95A-4B0F98787E91}"/>
              </a:ext>
            </a:extLst>
          </p:cNvPr>
          <p:cNvSpPr/>
          <p:nvPr/>
        </p:nvSpPr>
        <p:spPr>
          <a:xfrm>
            <a:off x="718294" y="4819546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37918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our new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B993-D0CC-49D9-950A-43FEA884D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Then, we can build </a:t>
            </a:r>
            <a:r>
              <a:rPr lang="en-US" dirty="0">
                <a:solidFill>
                  <a:schemeClr val="accent2"/>
                </a:solidFill>
              </a:rPr>
              <a:t>the following index </a:t>
            </a:r>
            <a:r>
              <a:rPr lang="en-US" dirty="0"/>
              <a:t>over the </a:t>
            </a:r>
            <a:r>
              <a:rPr lang="en-US" dirty="0">
                <a:solidFill>
                  <a:srgbClr val="0070C0"/>
                </a:solidFill>
              </a:rPr>
              <a:t>same data</a:t>
            </a:r>
            <a:r>
              <a:rPr lang="en-US" dirty="0"/>
              <a:t>: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1B1DAB-A8A9-2746-853F-4D8668F74404}"/>
              </a:ext>
            </a:extLst>
          </p:cNvPr>
          <p:cNvSpPr/>
          <p:nvPr/>
        </p:nvSpPr>
        <p:spPr>
          <a:xfrm>
            <a:off x="483069" y="6005497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19A32D-C3D3-9E44-988F-316EF3ED6AD7}"/>
              </a:ext>
            </a:extLst>
          </p:cNvPr>
          <p:cNvCxnSpPr>
            <a:cxnSpLocks/>
          </p:cNvCxnSpPr>
          <p:nvPr/>
        </p:nvCxnSpPr>
        <p:spPr>
          <a:xfrm>
            <a:off x="774643" y="601057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4F7CB5-BC9C-B846-83C1-AB7E39E7B4E5}"/>
              </a:ext>
            </a:extLst>
          </p:cNvPr>
          <p:cNvSpPr txBox="1"/>
          <p:nvPr/>
        </p:nvSpPr>
        <p:spPr>
          <a:xfrm>
            <a:off x="553343" y="6163624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B5E5ED-B036-7541-9EC4-3A0B65C611EA}"/>
              </a:ext>
            </a:extLst>
          </p:cNvPr>
          <p:cNvSpPr>
            <a:spLocks noChangeAspect="1"/>
          </p:cNvSpPr>
          <p:nvPr/>
        </p:nvSpPr>
        <p:spPr>
          <a:xfrm>
            <a:off x="878684" y="6263104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4BF73A-845E-0B4E-89A5-E969A62F9D92}"/>
              </a:ext>
            </a:extLst>
          </p:cNvPr>
          <p:cNvSpPr>
            <a:spLocks noChangeAspect="1"/>
          </p:cNvSpPr>
          <p:nvPr/>
        </p:nvSpPr>
        <p:spPr>
          <a:xfrm>
            <a:off x="1031457" y="626310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A02643-7415-3F40-B989-2C077506AB78}"/>
              </a:ext>
            </a:extLst>
          </p:cNvPr>
          <p:cNvSpPr>
            <a:spLocks noChangeAspect="1"/>
          </p:cNvSpPr>
          <p:nvPr/>
        </p:nvSpPr>
        <p:spPr>
          <a:xfrm>
            <a:off x="1227293" y="62533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99D526-89EE-E041-9561-D91619995051}"/>
              </a:ext>
            </a:extLst>
          </p:cNvPr>
          <p:cNvCxnSpPr>
            <a:cxnSpLocks/>
          </p:cNvCxnSpPr>
          <p:nvPr/>
        </p:nvCxnSpPr>
        <p:spPr>
          <a:xfrm>
            <a:off x="1357712" y="598549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CA9FD9-BF5F-894D-97C4-474C4C0DF1A0}"/>
              </a:ext>
            </a:extLst>
          </p:cNvPr>
          <p:cNvSpPr txBox="1"/>
          <p:nvPr/>
        </p:nvSpPr>
        <p:spPr>
          <a:xfrm>
            <a:off x="1424905" y="6147136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126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46EA95-1FDF-EF46-839E-82E344C315AD}"/>
              </a:ext>
            </a:extLst>
          </p:cNvPr>
          <p:cNvSpPr/>
          <p:nvPr/>
        </p:nvSpPr>
        <p:spPr>
          <a:xfrm>
            <a:off x="1854673" y="6019351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4616B8-CDA6-CA40-B220-976EBC219348}"/>
              </a:ext>
            </a:extLst>
          </p:cNvPr>
          <p:cNvCxnSpPr>
            <a:cxnSpLocks/>
          </p:cNvCxnSpPr>
          <p:nvPr/>
        </p:nvCxnSpPr>
        <p:spPr>
          <a:xfrm>
            <a:off x="2146247" y="6024424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0FFD61-7143-8B44-A4F5-789A6ECCD96C}"/>
              </a:ext>
            </a:extLst>
          </p:cNvPr>
          <p:cNvSpPr txBox="1"/>
          <p:nvPr/>
        </p:nvSpPr>
        <p:spPr>
          <a:xfrm>
            <a:off x="1814235" y="6147136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127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8385DD-F398-B447-9C29-966E5B1C3E74}"/>
              </a:ext>
            </a:extLst>
          </p:cNvPr>
          <p:cNvSpPr>
            <a:spLocks noChangeAspect="1"/>
          </p:cNvSpPr>
          <p:nvPr/>
        </p:nvSpPr>
        <p:spPr>
          <a:xfrm>
            <a:off x="2250288" y="6276958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883B6B-1B8B-9F45-97F5-1074BA373659}"/>
              </a:ext>
            </a:extLst>
          </p:cNvPr>
          <p:cNvSpPr>
            <a:spLocks noChangeAspect="1"/>
          </p:cNvSpPr>
          <p:nvPr/>
        </p:nvSpPr>
        <p:spPr>
          <a:xfrm>
            <a:off x="2403061" y="6276959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D0962-DF6E-4242-97B0-CE74555E6A95}"/>
              </a:ext>
            </a:extLst>
          </p:cNvPr>
          <p:cNvSpPr>
            <a:spLocks noChangeAspect="1"/>
          </p:cNvSpPr>
          <p:nvPr/>
        </p:nvSpPr>
        <p:spPr>
          <a:xfrm>
            <a:off x="2598897" y="626722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8BB249-689A-334B-BB68-2EF00F841E4F}"/>
              </a:ext>
            </a:extLst>
          </p:cNvPr>
          <p:cNvCxnSpPr>
            <a:cxnSpLocks/>
          </p:cNvCxnSpPr>
          <p:nvPr/>
        </p:nvCxnSpPr>
        <p:spPr>
          <a:xfrm>
            <a:off x="2729316" y="5999348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534E3F-C806-BC4F-B209-FAEAC1F91F2A}"/>
              </a:ext>
            </a:extLst>
          </p:cNvPr>
          <p:cNvSpPr txBox="1"/>
          <p:nvPr/>
        </p:nvSpPr>
        <p:spPr>
          <a:xfrm>
            <a:off x="2796509" y="6160990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250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82BA4D4-C3A2-DF4A-B173-CE47D8E9A5BF}"/>
              </a:ext>
            </a:extLst>
          </p:cNvPr>
          <p:cNvSpPr/>
          <p:nvPr/>
        </p:nvSpPr>
        <p:spPr>
          <a:xfrm>
            <a:off x="3212425" y="6033204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AAECC3-A261-E740-97C1-8BCE2D39D859}"/>
              </a:ext>
            </a:extLst>
          </p:cNvPr>
          <p:cNvCxnSpPr>
            <a:cxnSpLocks/>
          </p:cNvCxnSpPr>
          <p:nvPr/>
        </p:nvCxnSpPr>
        <p:spPr>
          <a:xfrm>
            <a:off x="3503999" y="603827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42A3AA-C37D-2B49-BC28-1963DD31D910}"/>
              </a:ext>
            </a:extLst>
          </p:cNvPr>
          <p:cNvSpPr txBox="1"/>
          <p:nvPr/>
        </p:nvSpPr>
        <p:spPr>
          <a:xfrm>
            <a:off x="3172149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251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A2EF5A-0366-D84D-B233-DEDEA322ADFD}"/>
              </a:ext>
            </a:extLst>
          </p:cNvPr>
          <p:cNvSpPr>
            <a:spLocks noChangeAspect="1"/>
          </p:cNvSpPr>
          <p:nvPr/>
        </p:nvSpPr>
        <p:spPr>
          <a:xfrm>
            <a:off x="3608040" y="6290811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A60116-F567-2345-896A-AEC5FEF27FF2}"/>
              </a:ext>
            </a:extLst>
          </p:cNvPr>
          <p:cNvSpPr>
            <a:spLocks noChangeAspect="1"/>
          </p:cNvSpPr>
          <p:nvPr/>
        </p:nvSpPr>
        <p:spPr>
          <a:xfrm>
            <a:off x="3760813" y="629081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D44DAE-58AF-3749-9791-7CB00EFFFA5F}"/>
              </a:ext>
            </a:extLst>
          </p:cNvPr>
          <p:cNvSpPr>
            <a:spLocks noChangeAspect="1"/>
          </p:cNvSpPr>
          <p:nvPr/>
        </p:nvSpPr>
        <p:spPr>
          <a:xfrm>
            <a:off x="3956649" y="6281073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A7588D-744A-BA4D-AB7C-99F2B58E96C2}"/>
              </a:ext>
            </a:extLst>
          </p:cNvPr>
          <p:cNvCxnSpPr>
            <a:cxnSpLocks/>
          </p:cNvCxnSpPr>
          <p:nvPr/>
        </p:nvCxnSpPr>
        <p:spPr>
          <a:xfrm>
            <a:off x="4087068" y="601320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BB2A56-13D2-5D47-9D80-3C7547A3C867}"/>
              </a:ext>
            </a:extLst>
          </p:cNvPr>
          <p:cNvSpPr txBox="1"/>
          <p:nvPr/>
        </p:nvSpPr>
        <p:spPr>
          <a:xfrm>
            <a:off x="4154261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375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D10DE44-55A6-BA47-96E3-4144953F3B26}"/>
              </a:ext>
            </a:extLst>
          </p:cNvPr>
          <p:cNvSpPr/>
          <p:nvPr/>
        </p:nvSpPr>
        <p:spPr>
          <a:xfrm>
            <a:off x="4584029" y="604705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F3016B-B603-6B46-86A2-4E398BC762C0}"/>
              </a:ext>
            </a:extLst>
          </p:cNvPr>
          <p:cNvCxnSpPr>
            <a:cxnSpLocks/>
          </p:cNvCxnSpPr>
          <p:nvPr/>
        </p:nvCxnSpPr>
        <p:spPr>
          <a:xfrm>
            <a:off x="4875603" y="6052131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5E9662-2275-8048-B62B-83027D44DB11}"/>
              </a:ext>
            </a:extLst>
          </p:cNvPr>
          <p:cNvSpPr txBox="1"/>
          <p:nvPr/>
        </p:nvSpPr>
        <p:spPr>
          <a:xfrm>
            <a:off x="4543591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376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A92609-BD75-AD49-919E-AC6CAC38F9E8}"/>
              </a:ext>
            </a:extLst>
          </p:cNvPr>
          <p:cNvSpPr>
            <a:spLocks noChangeAspect="1"/>
          </p:cNvSpPr>
          <p:nvPr/>
        </p:nvSpPr>
        <p:spPr>
          <a:xfrm>
            <a:off x="4979644" y="6304665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329D1C-DA11-3748-816D-F35BCB0EDD6C}"/>
              </a:ext>
            </a:extLst>
          </p:cNvPr>
          <p:cNvSpPr>
            <a:spLocks noChangeAspect="1"/>
          </p:cNvSpPr>
          <p:nvPr/>
        </p:nvSpPr>
        <p:spPr>
          <a:xfrm>
            <a:off x="5132417" y="6304666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DAF526-CE65-EB43-B299-A81621FD5845}"/>
              </a:ext>
            </a:extLst>
          </p:cNvPr>
          <p:cNvSpPr>
            <a:spLocks noChangeAspect="1"/>
          </p:cNvSpPr>
          <p:nvPr/>
        </p:nvSpPr>
        <p:spPr>
          <a:xfrm>
            <a:off x="5328253" y="629492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70A947-8D2C-2E40-BD0D-A88B77CA9965}"/>
              </a:ext>
            </a:extLst>
          </p:cNvPr>
          <p:cNvCxnSpPr>
            <a:cxnSpLocks/>
          </p:cNvCxnSpPr>
          <p:nvPr/>
        </p:nvCxnSpPr>
        <p:spPr>
          <a:xfrm>
            <a:off x="5458672" y="602705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135D47-5F3C-B541-A399-E088AAD8D357}"/>
              </a:ext>
            </a:extLst>
          </p:cNvPr>
          <p:cNvSpPr txBox="1"/>
          <p:nvPr/>
        </p:nvSpPr>
        <p:spPr>
          <a:xfrm>
            <a:off x="5525865" y="6188697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500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2AC3039-27D6-A348-8235-A28F968CE448}"/>
              </a:ext>
            </a:extLst>
          </p:cNvPr>
          <p:cNvSpPr/>
          <p:nvPr/>
        </p:nvSpPr>
        <p:spPr>
          <a:xfrm>
            <a:off x="6052590" y="6019352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840A26-58B4-3B42-B608-1E2F0F8B580E}"/>
              </a:ext>
            </a:extLst>
          </p:cNvPr>
          <p:cNvCxnSpPr>
            <a:cxnSpLocks/>
          </p:cNvCxnSpPr>
          <p:nvPr/>
        </p:nvCxnSpPr>
        <p:spPr>
          <a:xfrm>
            <a:off x="6344164" y="6024425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8074271-7B9A-C940-B26C-70C92A1A7122}"/>
              </a:ext>
            </a:extLst>
          </p:cNvPr>
          <p:cNvSpPr txBox="1"/>
          <p:nvPr/>
        </p:nvSpPr>
        <p:spPr>
          <a:xfrm>
            <a:off x="6040297" y="6174843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501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968B2D-37CC-A14B-A2D9-10C57DD0692F}"/>
              </a:ext>
            </a:extLst>
          </p:cNvPr>
          <p:cNvSpPr>
            <a:spLocks noChangeAspect="1"/>
          </p:cNvSpPr>
          <p:nvPr/>
        </p:nvSpPr>
        <p:spPr>
          <a:xfrm>
            <a:off x="6448205" y="6276959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96CB0C-3AA5-BA4D-A80B-8FAED2557409}"/>
              </a:ext>
            </a:extLst>
          </p:cNvPr>
          <p:cNvSpPr>
            <a:spLocks noChangeAspect="1"/>
          </p:cNvSpPr>
          <p:nvPr/>
        </p:nvSpPr>
        <p:spPr>
          <a:xfrm>
            <a:off x="6600978" y="6276960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68A72D-A186-9C44-BE30-4EF189BF47D0}"/>
              </a:ext>
            </a:extLst>
          </p:cNvPr>
          <p:cNvSpPr>
            <a:spLocks noChangeAspect="1"/>
          </p:cNvSpPr>
          <p:nvPr/>
        </p:nvSpPr>
        <p:spPr>
          <a:xfrm>
            <a:off x="6796814" y="62672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12804F-F7BD-C240-B697-E5298A871B8E}"/>
              </a:ext>
            </a:extLst>
          </p:cNvPr>
          <p:cNvCxnSpPr>
            <a:cxnSpLocks/>
          </p:cNvCxnSpPr>
          <p:nvPr/>
        </p:nvCxnSpPr>
        <p:spPr>
          <a:xfrm>
            <a:off x="6927233" y="599934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B6A9DBE-CC7E-4C4C-846A-A2B898B00C18}"/>
              </a:ext>
            </a:extLst>
          </p:cNvPr>
          <p:cNvSpPr txBox="1"/>
          <p:nvPr/>
        </p:nvSpPr>
        <p:spPr>
          <a:xfrm>
            <a:off x="6994426" y="6160991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625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B4EF8A9-20E5-EB4E-9E98-2CB41DB7880B}"/>
              </a:ext>
            </a:extLst>
          </p:cNvPr>
          <p:cNvSpPr/>
          <p:nvPr/>
        </p:nvSpPr>
        <p:spPr>
          <a:xfrm>
            <a:off x="7424194" y="6033206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0B48B1-607D-5A48-B4CD-239B800EAF69}"/>
              </a:ext>
            </a:extLst>
          </p:cNvPr>
          <p:cNvCxnSpPr>
            <a:cxnSpLocks/>
          </p:cNvCxnSpPr>
          <p:nvPr/>
        </p:nvCxnSpPr>
        <p:spPr>
          <a:xfrm>
            <a:off x="7715768" y="6038279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FF6C03-540D-1144-A0B0-74FA6E90DFC9}"/>
              </a:ext>
            </a:extLst>
          </p:cNvPr>
          <p:cNvSpPr txBox="1"/>
          <p:nvPr/>
        </p:nvSpPr>
        <p:spPr>
          <a:xfrm>
            <a:off x="7383756" y="6160991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626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6E2B846-099A-7545-AB3B-10237527B069}"/>
              </a:ext>
            </a:extLst>
          </p:cNvPr>
          <p:cNvSpPr>
            <a:spLocks noChangeAspect="1"/>
          </p:cNvSpPr>
          <p:nvPr/>
        </p:nvSpPr>
        <p:spPr>
          <a:xfrm>
            <a:off x="7819809" y="6290813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410E87C-C1B6-594D-B8B9-9ACEEB43002A}"/>
              </a:ext>
            </a:extLst>
          </p:cNvPr>
          <p:cNvSpPr>
            <a:spLocks noChangeAspect="1"/>
          </p:cNvSpPr>
          <p:nvPr/>
        </p:nvSpPr>
        <p:spPr>
          <a:xfrm>
            <a:off x="7972582" y="6290814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CE34FB-8101-AE41-9748-4C68F3D82B45}"/>
              </a:ext>
            </a:extLst>
          </p:cNvPr>
          <p:cNvSpPr>
            <a:spLocks noChangeAspect="1"/>
          </p:cNvSpPr>
          <p:nvPr/>
        </p:nvSpPr>
        <p:spPr>
          <a:xfrm>
            <a:off x="8168418" y="6281075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85647B-4093-0640-A6C0-8781A1A4130D}"/>
              </a:ext>
            </a:extLst>
          </p:cNvPr>
          <p:cNvCxnSpPr>
            <a:cxnSpLocks/>
          </p:cNvCxnSpPr>
          <p:nvPr/>
        </p:nvCxnSpPr>
        <p:spPr>
          <a:xfrm>
            <a:off x="8298837" y="6013203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02270D-E747-F24B-9B88-D03A2091B0F2}"/>
              </a:ext>
            </a:extLst>
          </p:cNvPr>
          <p:cNvSpPr txBox="1"/>
          <p:nvPr/>
        </p:nvSpPr>
        <p:spPr>
          <a:xfrm>
            <a:off x="8366030" y="6174845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750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0B00A16-BF54-1648-A692-1F495AB19C44}"/>
              </a:ext>
            </a:extLst>
          </p:cNvPr>
          <p:cNvSpPr/>
          <p:nvPr/>
        </p:nvSpPr>
        <p:spPr>
          <a:xfrm>
            <a:off x="8781946" y="604705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9E1765-D76D-BD4E-95E4-018DE913974C}"/>
              </a:ext>
            </a:extLst>
          </p:cNvPr>
          <p:cNvCxnSpPr>
            <a:cxnSpLocks/>
          </p:cNvCxnSpPr>
          <p:nvPr/>
        </p:nvCxnSpPr>
        <p:spPr>
          <a:xfrm>
            <a:off x="9073520" y="6052132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D8B0A0A-BE3E-1048-BE22-C4EB440BF91E}"/>
              </a:ext>
            </a:extLst>
          </p:cNvPr>
          <p:cNvSpPr txBox="1"/>
          <p:nvPr/>
        </p:nvSpPr>
        <p:spPr>
          <a:xfrm>
            <a:off x="8769410" y="6160990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751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41013A3-D73A-3341-92CF-DA51514E3963}"/>
              </a:ext>
            </a:extLst>
          </p:cNvPr>
          <p:cNvSpPr>
            <a:spLocks noChangeAspect="1"/>
          </p:cNvSpPr>
          <p:nvPr/>
        </p:nvSpPr>
        <p:spPr>
          <a:xfrm>
            <a:off x="9177561" y="6304666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7088101-443D-E042-ACA6-67A24AC02BB8}"/>
              </a:ext>
            </a:extLst>
          </p:cNvPr>
          <p:cNvSpPr>
            <a:spLocks noChangeAspect="1"/>
          </p:cNvSpPr>
          <p:nvPr/>
        </p:nvSpPr>
        <p:spPr>
          <a:xfrm>
            <a:off x="9330334" y="6304667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D2B3E34-A2F7-DC40-AF8C-F4C4EA862D77}"/>
              </a:ext>
            </a:extLst>
          </p:cNvPr>
          <p:cNvSpPr>
            <a:spLocks noChangeAspect="1"/>
          </p:cNvSpPr>
          <p:nvPr/>
        </p:nvSpPr>
        <p:spPr>
          <a:xfrm>
            <a:off x="9526170" y="6294928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27B555E-FDA8-6E4F-9576-C69F44219AFC}"/>
              </a:ext>
            </a:extLst>
          </p:cNvPr>
          <p:cNvCxnSpPr>
            <a:cxnSpLocks/>
          </p:cNvCxnSpPr>
          <p:nvPr/>
        </p:nvCxnSpPr>
        <p:spPr>
          <a:xfrm>
            <a:off x="9656589" y="602705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B9F7125-707C-C14E-92BF-FD242F6946E2}"/>
              </a:ext>
            </a:extLst>
          </p:cNvPr>
          <p:cNvSpPr txBox="1"/>
          <p:nvPr/>
        </p:nvSpPr>
        <p:spPr>
          <a:xfrm>
            <a:off x="9640629" y="6174843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875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59432C9-96AE-6447-9194-4E8888E28D67}"/>
              </a:ext>
            </a:extLst>
          </p:cNvPr>
          <p:cNvSpPr/>
          <p:nvPr/>
        </p:nvSpPr>
        <p:spPr>
          <a:xfrm>
            <a:off x="10153550" y="606091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8B30F7-EF66-9A48-BF01-33E198A076D4}"/>
              </a:ext>
            </a:extLst>
          </p:cNvPr>
          <p:cNvCxnSpPr>
            <a:cxnSpLocks/>
          </p:cNvCxnSpPr>
          <p:nvPr/>
        </p:nvCxnSpPr>
        <p:spPr>
          <a:xfrm>
            <a:off x="10445124" y="6065986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924C60D-C8D8-3B4E-B831-6AD859481D70}"/>
              </a:ext>
            </a:extLst>
          </p:cNvPr>
          <p:cNvSpPr txBox="1"/>
          <p:nvPr/>
        </p:nvSpPr>
        <p:spPr>
          <a:xfrm>
            <a:off x="10114469" y="6188697"/>
            <a:ext cx="42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876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B5F16F-A387-B94B-B919-6A3F39403880}"/>
              </a:ext>
            </a:extLst>
          </p:cNvPr>
          <p:cNvSpPr>
            <a:spLocks noChangeAspect="1"/>
          </p:cNvSpPr>
          <p:nvPr/>
        </p:nvSpPr>
        <p:spPr>
          <a:xfrm>
            <a:off x="10549165" y="6318520"/>
            <a:ext cx="82047" cy="456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58DFF0A-5039-0341-BFAB-980ADC1FF2F2}"/>
              </a:ext>
            </a:extLst>
          </p:cNvPr>
          <p:cNvSpPr>
            <a:spLocks noChangeAspect="1"/>
          </p:cNvSpPr>
          <p:nvPr/>
        </p:nvSpPr>
        <p:spPr>
          <a:xfrm>
            <a:off x="10701938" y="6318521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76072C2-9019-294B-A8F6-0EC304D340B2}"/>
              </a:ext>
            </a:extLst>
          </p:cNvPr>
          <p:cNvSpPr>
            <a:spLocks noChangeAspect="1"/>
          </p:cNvSpPr>
          <p:nvPr/>
        </p:nvSpPr>
        <p:spPr>
          <a:xfrm>
            <a:off x="10897774" y="6308782"/>
            <a:ext cx="92540" cy="476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F0325F-5BE7-324A-98DC-777891DCCB84}"/>
              </a:ext>
            </a:extLst>
          </p:cNvPr>
          <p:cNvCxnSpPr>
            <a:cxnSpLocks/>
          </p:cNvCxnSpPr>
          <p:nvPr/>
        </p:nvCxnSpPr>
        <p:spPr>
          <a:xfrm>
            <a:off x="11028193" y="6040910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8647F6D-977B-9241-82A3-F071C380EA53}"/>
              </a:ext>
            </a:extLst>
          </p:cNvPr>
          <p:cNvSpPr txBox="1"/>
          <p:nvPr/>
        </p:nvSpPr>
        <p:spPr>
          <a:xfrm>
            <a:off x="11042231" y="6204354"/>
            <a:ext cx="541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1000</a:t>
            </a:r>
          </a:p>
        </p:txBody>
      </p:sp>
      <p:sp>
        <p:nvSpPr>
          <p:cNvPr id="68" name="Rounded Rectangle 4">
            <a:extLst>
              <a:ext uri="{FF2B5EF4-FFF2-40B4-BE49-F238E27FC236}">
                <a16:creationId xmlns:a16="http://schemas.microsoft.com/office/drawing/2014/main" id="{12037AB7-F9CA-074E-9BCE-A93E612EB51C}"/>
              </a:ext>
            </a:extLst>
          </p:cNvPr>
          <p:cNvSpPr/>
          <p:nvPr/>
        </p:nvSpPr>
        <p:spPr>
          <a:xfrm>
            <a:off x="1366895" y="4907519"/>
            <a:ext cx="3142372" cy="7362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9" name="Rounded Rectangle 4">
            <a:extLst>
              <a:ext uri="{FF2B5EF4-FFF2-40B4-BE49-F238E27FC236}">
                <a16:creationId xmlns:a16="http://schemas.microsoft.com/office/drawing/2014/main" id="{B7359398-620E-6C4A-AB6A-82ED062C5D26}"/>
              </a:ext>
            </a:extLst>
          </p:cNvPr>
          <p:cNvSpPr/>
          <p:nvPr/>
        </p:nvSpPr>
        <p:spPr>
          <a:xfrm>
            <a:off x="6983143" y="4850761"/>
            <a:ext cx="3198927" cy="75651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A907D482-6F12-2F4D-BDD8-5D3A6A781AED}"/>
              </a:ext>
            </a:extLst>
          </p:cNvPr>
          <p:cNvSpPr/>
          <p:nvPr/>
        </p:nvSpPr>
        <p:spPr>
          <a:xfrm>
            <a:off x="4979645" y="3567531"/>
            <a:ext cx="1463926" cy="6275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A602CD4-A7A6-F540-916F-31F6C0C95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3515" y="4974672"/>
          <a:ext cx="22091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9738DAE3-DE3C-4243-B464-5D63560F6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58128" y="4935860"/>
          <a:ext cx="239530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946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83038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939970">
                  <a:extLst>
                    <a:ext uri="{9D8B030D-6E8A-4147-A177-3AD203B41FA5}">
                      <a16:colId xmlns:a16="http://schemas.microsoft.com/office/drawing/2014/main" val="245076416"/>
                    </a:ext>
                  </a:extLst>
                </a:gridCol>
              </a:tblGrid>
              <a:tr h="2619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625.5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750.5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875.5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0E95289D-820F-4B42-B6ED-1D6B99EC6303}"/>
              </a:ext>
            </a:extLst>
          </p:cNvPr>
          <p:cNvSpPr/>
          <p:nvPr/>
        </p:nvSpPr>
        <p:spPr>
          <a:xfrm>
            <a:off x="5412324" y="3625111"/>
            <a:ext cx="609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500.5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1538CB4-C0BF-9B45-8357-89467090ACFF}"/>
              </a:ext>
            </a:extLst>
          </p:cNvPr>
          <p:cNvCxnSpPr>
            <a:cxnSpLocks/>
          </p:cNvCxnSpPr>
          <p:nvPr/>
        </p:nvCxnSpPr>
        <p:spPr>
          <a:xfrm flipH="1">
            <a:off x="3212425" y="4025922"/>
            <a:ext cx="2162098" cy="82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8DB2C57-CA4E-4E49-B9DE-AAEC6B7D6A29}"/>
              </a:ext>
            </a:extLst>
          </p:cNvPr>
          <p:cNvCxnSpPr>
            <a:cxnSpLocks/>
          </p:cNvCxnSpPr>
          <p:nvPr/>
        </p:nvCxnSpPr>
        <p:spPr>
          <a:xfrm>
            <a:off x="6055348" y="4025922"/>
            <a:ext cx="2447398" cy="778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933A456E-0366-6540-B825-1B85562AF6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80956" y="5336181"/>
          <a:ext cx="280194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9F9C11B4-2CDF-DD41-A55F-642819BB37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94142" y="5252588"/>
          <a:ext cx="2817208" cy="28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302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4302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881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9E89F4AB-4B35-4549-80F5-CE5DFBACDD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5303" y="3880074"/>
          <a:ext cx="121261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05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606305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</a:tblGrid>
              <a:tr h="2117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A221DAF-FD10-2046-A3C0-7F781D64E32A}"/>
              </a:ext>
            </a:extLst>
          </p:cNvPr>
          <p:cNvCxnSpPr/>
          <p:nvPr/>
        </p:nvCxnSpPr>
        <p:spPr>
          <a:xfrm flipH="1">
            <a:off x="1227293" y="5540763"/>
            <a:ext cx="586942" cy="3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988D82-EA32-F840-BD05-12E3A2CF288D}"/>
              </a:ext>
            </a:extLst>
          </p:cNvPr>
          <p:cNvCxnSpPr>
            <a:cxnSpLocks/>
          </p:cNvCxnSpPr>
          <p:nvPr/>
        </p:nvCxnSpPr>
        <p:spPr>
          <a:xfrm>
            <a:off x="2503094" y="5540763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7E31D86-E161-2B41-A2BB-2514ED58F99D}"/>
              </a:ext>
            </a:extLst>
          </p:cNvPr>
          <p:cNvCxnSpPr>
            <a:cxnSpLocks/>
          </p:cNvCxnSpPr>
          <p:nvPr/>
        </p:nvCxnSpPr>
        <p:spPr>
          <a:xfrm>
            <a:off x="3261650" y="5527795"/>
            <a:ext cx="311173" cy="332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8843AAE-B150-B24D-95DF-B787E58B10C4}"/>
              </a:ext>
            </a:extLst>
          </p:cNvPr>
          <p:cNvCxnSpPr>
            <a:cxnSpLocks/>
          </p:cNvCxnSpPr>
          <p:nvPr/>
        </p:nvCxnSpPr>
        <p:spPr>
          <a:xfrm>
            <a:off x="4123987" y="5500567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4DC219-694F-7940-A722-7515E1C4BF63}"/>
              </a:ext>
            </a:extLst>
          </p:cNvPr>
          <p:cNvCxnSpPr>
            <a:cxnSpLocks/>
          </p:cNvCxnSpPr>
          <p:nvPr/>
        </p:nvCxnSpPr>
        <p:spPr>
          <a:xfrm>
            <a:off x="9693508" y="5419398"/>
            <a:ext cx="751616" cy="356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01B767B-8730-0641-B26E-BEFC8BA40A03}"/>
              </a:ext>
            </a:extLst>
          </p:cNvPr>
          <p:cNvCxnSpPr>
            <a:cxnSpLocks/>
          </p:cNvCxnSpPr>
          <p:nvPr/>
        </p:nvCxnSpPr>
        <p:spPr>
          <a:xfrm>
            <a:off x="8997420" y="5472375"/>
            <a:ext cx="180141" cy="38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1900F32-FAA2-1846-802A-D7379CEDEE32}"/>
              </a:ext>
            </a:extLst>
          </p:cNvPr>
          <p:cNvCxnSpPr>
            <a:cxnSpLocks/>
          </p:cNvCxnSpPr>
          <p:nvPr/>
        </p:nvCxnSpPr>
        <p:spPr>
          <a:xfrm>
            <a:off x="8155741" y="5457635"/>
            <a:ext cx="0" cy="373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52A2315-A5E0-664F-9676-8C24ECDD1E50}"/>
              </a:ext>
            </a:extLst>
          </p:cNvPr>
          <p:cNvCxnSpPr>
            <a:cxnSpLocks/>
          </p:cNvCxnSpPr>
          <p:nvPr/>
        </p:nvCxnSpPr>
        <p:spPr>
          <a:xfrm flipH="1">
            <a:off x="6994427" y="5472375"/>
            <a:ext cx="389329" cy="405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ight Brace 86">
            <a:extLst>
              <a:ext uri="{FF2B5EF4-FFF2-40B4-BE49-F238E27FC236}">
                <a16:creationId xmlns:a16="http://schemas.microsoft.com/office/drawing/2014/main" id="{A74A41FE-34F8-B54F-ABDA-344520E9D1E6}"/>
              </a:ext>
            </a:extLst>
          </p:cNvPr>
          <p:cNvSpPr/>
          <p:nvPr/>
        </p:nvSpPr>
        <p:spPr>
          <a:xfrm>
            <a:off x="10259827" y="3558799"/>
            <a:ext cx="677044" cy="1915979"/>
          </a:xfrm>
          <a:prstGeom prst="rightBrace">
            <a:avLst>
              <a:gd name="adj1" fmla="val 8333"/>
              <a:gd name="adj2" fmla="val 5523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138D190-1B94-0B4A-9BB3-CA3F666A545E}"/>
                  </a:ext>
                </a:extLst>
              </p:cNvPr>
              <p:cNvSpPr txBox="1"/>
              <p:nvPr/>
            </p:nvSpPr>
            <p:spPr>
              <a:xfrm>
                <a:off x="10977340" y="4213975"/>
                <a:ext cx="13672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B-tree over separators…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138D190-1B94-0B4A-9BB3-CA3F666A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340" y="4213975"/>
                <a:ext cx="1367269" cy="923330"/>
              </a:xfrm>
              <a:prstGeom prst="rect">
                <a:avLst/>
              </a:prstGeom>
              <a:blipFill>
                <a:blip r:embed="rId3"/>
                <a:stretch>
                  <a:fillRect l="-3704" t="-2703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Isosceles Triangle 7">
            <a:extLst>
              <a:ext uri="{FF2B5EF4-FFF2-40B4-BE49-F238E27FC236}">
                <a16:creationId xmlns:a16="http://schemas.microsoft.com/office/drawing/2014/main" id="{93E12DAF-2F0E-D144-9B70-19A08E8E597B}"/>
              </a:ext>
            </a:extLst>
          </p:cNvPr>
          <p:cNvSpPr/>
          <p:nvPr/>
        </p:nvSpPr>
        <p:spPr>
          <a:xfrm>
            <a:off x="0" y="2369128"/>
            <a:ext cx="12081164" cy="4163422"/>
          </a:xfrm>
          <a:prstGeom prst="triangle">
            <a:avLst/>
          </a:prstGeom>
          <a:solidFill>
            <a:srgbClr val="70AD47">
              <a:alpha val="18039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60C32DE-9608-A248-8880-CF48FB34F7D9}"/>
              </a:ext>
            </a:extLst>
          </p:cNvPr>
          <p:cNvSpPr txBox="1"/>
          <p:nvPr/>
        </p:nvSpPr>
        <p:spPr>
          <a:xfrm>
            <a:off x="324854" y="2786107"/>
            <a:ext cx="35026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u="sng" dirty="0">
                <a:solidFill>
                  <a:schemeClr val="accent6"/>
                </a:solidFill>
              </a:rPr>
              <a:t>Both</a:t>
            </a:r>
            <a:r>
              <a:rPr lang="en-US" sz="2200" b="1" i="1" dirty="0">
                <a:solidFill>
                  <a:schemeClr val="accent6"/>
                </a:solidFill>
              </a:rPr>
              <a:t> the memory </a:t>
            </a:r>
            <a:r>
              <a:rPr lang="en-US" sz="2200" b="1" i="1" u="sng" dirty="0">
                <a:solidFill>
                  <a:schemeClr val="accent6"/>
                </a:solidFill>
              </a:rPr>
              <a:t>and</a:t>
            </a:r>
            <a:r>
              <a:rPr lang="en-US" sz="2200" b="1" i="1" dirty="0">
                <a:solidFill>
                  <a:schemeClr val="accent6"/>
                </a:solidFill>
              </a:rPr>
              <a:t> the give us a B</a:t>
            </a:r>
            <a:r>
              <a:rPr lang="en-US" sz="2200" b="1" i="1" baseline="30000" dirty="0">
                <a:solidFill>
                  <a:schemeClr val="accent6"/>
                </a:solidFill>
              </a:rPr>
              <a:t>+</a:t>
            </a:r>
            <a:r>
              <a:rPr lang="en-US" sz="2200" b="1" i="1" dirty="0">
                <a:solidFill>
                  <a:schemeClr val="accent6"/>
                </a:solidFill>
              </a:rPr>
              <a:t>-tree (“B – plus tree”) index</a:t>
            </a:r>
          </a:p>
        </p:txBody>
      </p:sp>
    </p:spTree>
    <p:extLst>
      <p:ext uri="{BB962C8B-B14F-4D97-AF65-F5344CB8AC3E}">
        <p14:creationId xmlns:p14="http://schemas.microsoft.com/office/powerpoint/2010/main" val="1778797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1ACD-D933-4861-81F9-D45EC728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to BST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35A2-14CB-462C-A9D4-91292C12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59" y="1825625"/>
            <a:ext cx="10970741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Spatial Cost</a:t>
            </a:r>
            <a:r>
              <a:rPr lang="en-US" dirty="0"/>
              <a:t> of B</a:t>
            </a:r>
            <a:r>
              <a:rPr lang="en-US" baseline="30000" dirty="0"/>
              <a:t>+</a:t>
            </a:r>
            <a:r>
              <a:rPr lang="en-US" dirty="0"/>
              <a:t>- Tree index = </a:t>
            </a:r>
            <a:r>
              <a:rPr lang="en-US" dirty="0">
                <a:solidFill>
                  <a:schemeClr val="accent2"/>
                </a:solidFill>
              </a:rPr>
              <a:t>2  </a:t>
            </a:r>
            <a:r>
              <a:rPr lang="en-US" dirty="0"/>
              <a:t>*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leaf_node_cost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+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root_cost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Leaf_node_cost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= 3 * </a:t>
            </a:r>
            <a:r>
              <a:rPr lang="en-US" dirty="0" err="1">
                <a:solidFill>
                  <a:srgbClr val="E911F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E911F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 </a:t>
            </a:r>
            <a:r>
              <a:rPr lang="en-US" dirty="0"/>
              <a:t>+ 4 *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(ref) </a:t>
            </a:r>
            <a:r>
              <a:rPr lang="en-US" dirty="0"/>
              <a:t>= 3 * </a:t>
            </a:r>
            <a:r>
              <a:rPr lang="en-US" dirty="0">
                <a:solidFill>
                  <a:srgbClr val="E911F9"/>
                </a:solidFill>
              </a:rPr>
              <a:t>4</a:t>
            </a:r>
            <a:r>
              <a:rPr lang="en-US" dirty="0"/>
              <a:t> + 4 *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8</a:t>
            </a:r>
            <a:r>
              <a:rPr lang="en-US" dirty="0"/>
              <a:t> = </a:t>
            </a:r>
            <a:r>
              <a:rPr lang="en-US" dirty="0">
                <a:solidFill>
                  <a:schemeClr val="accent6"/>
                </a:solidFill>
              </a:rPr>
              <a:t>44 bytes</a:t>
            </a:r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root_cost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sizeof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(float) + 2 *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sizeof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(ref) = 4 + 16 = 20 bytes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So </a:t>
            </a:r>
            <a:r>
              <a:rPr lang="en-US" dirty="0">
                <a:solidFill>
                  <a:schemeClr val="accent2"/>
                </a:solidFill>
              </a:rPr>
              <a:t>Spatial Cost </a:t>
            </a:r>
            <a:r>
              <a:rPr lang="en-US" dirty="0"/>
              <a:t>= 2 * </a:t>
            </a:r>
            <a:r>
              <a:rPr lang="en-US" dirty="0">
                <a:solidFill>
                  <a:schemeClr val="accent6"/>
                </a:solidFill>
              </a:rPr>
              <a:t>44</a:t>
            </a:r>
            <a:r>
              <a:rPr lang="en-US" dirty="0"/>
              <a:t> + </a:t>
            </a:r>
            <a:r>
              <a:rPr lang="en-US" dirty="0">
                <a:solidFill>
                  <a:srgbClr val="C00000"/>
                </a:solidFill>
              </a:rPr>
              <a:t>20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104 </a:t>
            </a:r>
            <a:r>
              <a:rPr lang="en-US" dirty="0"/>
              <a:t>bytes &lt; </a:t>
            </a:r>
            <a:r>
              <a:rPr lang="en-US" dirty="0">
                <a:solidFill>
                  <a:srgbClr val="FF0000"/>
                </a:solidFill>
              </a:rPr>
              <a:t>140</a:t>
            </a:r>
            <a:r>
              <a:rPr lang="en-US" dirty="0"/>
              <a:t> bytes </a:t>
            </a:r>
            <a:r>
              <a:rPr lang="en-US" dirty="0">
                <a:solidFill>
                  <a:srgbClr val="FF0000"/>
                </a:solidFill>
              </a:rPr>
              <a:t>which was the cost for the BST index!</a:t>
            </a:r>
          </a:p>
          <a:p>
            <a:pPr lvl="1"/>
            <a:r>
              <a:rPr lang="en-US" sz="2800" dirty="0"/>
              <a:t>Wait till you see the spatial benefit in larger databases…</a:t>
            </a:r>
          </a:p>
        </p:txBody>
      </p:sp>
    </p:spTree>
    <p:extLst>
      <p:ext uri="{BB962C8B-B14F-4D97-AF65-F5344CB8AC3E}">
        <p14:creationId xmlns:p14="http://schemas.microsoft.com/office/powerpoint/2010/main" val="259532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139E-3395-4523-8FE3-B522C259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power of B</a:t>
            </a:r>
            <a:r>
              <a:rPr lang="en-US" baseline="30000" dirty="0"/>
              <a:t>+</a:t>
            </a:r>
            <a:r>
              <a:rPr lang="en-US" dirty="0"/>
              <a:t>-trees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985FD-F84E-444A-B96D-384E0FD5E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my page size is </a:t>
            </a:r>
            <a:r>
              <a:rPr lang="en-US" dirty="0">
                <a:solidFill>
                  <a:srgbClr val="7030A0"/>
                </a:solidFill>
              </a:rPr>
              <a:t>4KB</a:t>
            </a:r>
            <a:r>
              <a:rPr lang="en-US" dirty="0"/>
              <a:t> (standard for most commercial PCs)</a:t>
            </a:r>
          </a:p>
        </p:txBody>
      </p:sp>
    </p:spTree>
    <p:extLst>
      <p:ext uri="{BB962C8B-B14F-4D97-AF65-F5344CB8AC3E}">
        <p14:creationId xmlns:p14="http://schemas.microsoft.com/office/powerpoint/2010/main" val="1047613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139E-3395-4523-8FE3-B522C259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power of B</a:t>
            </a:r>
            <a:r>
              <a:rPr lang="en-US" baseline="30000" dirty="0"/>
              <a:t>+</a:t>
            </a:r>
            <a:r>
              <a:rPr lang="en-US" dirty="0"/>
              <a:t>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my page size is </a:t>
                </a:r>
                <a:r>
                  <a:rPr lang="en-US" dirty="0">
                    <a:solidFill>
                      <a:srgbClr val="7030A0"/>
                    </a:solidFill>
                  </a:rPr>
                  <a:t>4KB</a:t>
                </a:r>
                <a:r>
                  <a:rPr lang="en-US" dirty="0"/>
                  <a:t> (standard for most commercial PCs)</a:t>
                </a:r>
              </a:p>
              <a:p>
                <a:r>
                  <a:rPr lang="en-US" dirty="0"/>
                  <a:t>Then, how large of a database can I index into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with a B</a:t>
                </a:r>
                <a:r>
                  <a:rPr lang="en-US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+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- tree </a:t>
                </a:r>
                <a:r>
                  <a:rPr lang="en-US" dirty="0"/>
                  <a:t>of height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79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139E-3395-4523-8FE3-B522C259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power of B</a:t>
            </a:r>
            <a:r>
              <a:rPr lang="en-US" baseline="30000" dirty="0"/>
              <a:t>+</a:t>
            </a:r>
            <a:r>
              <a:rPr lang="en-US" dirty="0"/>
              <a:t>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my page size is </a:t>
                </a:r>
                <a:r>
                  <a:rPr lang="en-US" dirty="0">
                    <a:solidFill>
                      <a:srgbClr val="7030A0"/>
                    </a:solidFill>
                  </a:rPr>
                  <a:t>4KB</a:t>
                </a:r>
                <a:r>
                  <a:rPr lang="en-US" dirty="0"/>
                  <a:t> (standard for most commercial PCs)</a:t>
                </a:r>
              </a:p>
              <a:p>
                <a:r>
                  <a:rPr lang="en-US" dirty="0"/>
                  <a:t>Then, how large of a database can I index into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with a B</a:t>
                </a:r>
                <a:r>
                  <a:rPr lang="en-US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+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- tree </a:t>
                </a:r>
                <a:r>
                  <a:rPr lang="en-US" dirty="0"/>
                  <a:t>of height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74F33B6-0D73-4645-B920-924AF694326C}"/>
              </a:ext>
            </a:extLst>
          </p:cNvPr>
          <p:cNvSpPr/>
          <p:nvPr/>
        </p:nvSpPr>
        <p:spPr>
          <a:xfrm>
            <a:off x="2064327" y="2701636"/>
            <a:ext cx="1039091" cy="484909"/>
          </a:xfrm>
          <a:prstGeom prst="ellipse">
            <a:avLst/>
          </a:prstGeom>
          <a:noFill/>
          <a:ln w="25400">
            <a:solidFill>
              <a:srgbClr val="E91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E53985E3-ADFA-334E-A5CE-2D7302BAFD46}"/>
              </a:ext>
            </a:extLst>
          </p:cNvPr>
          <p:cNvCxnSpPr>
            <a:stCxn id="4" idx="4"/>
          </p:cNvCxnSpPr>
          <p:nvPr/>
        </p:nvCxnSpPr>
        <p:spPr>
          <a:xfrm rot="16200000" flipH="1">
            <a:off x="2892136" y="2878281"/>
            <a:ext cx="263237" cy="879763"/>
          </a:xfrm>
          <a:prstGeom prst="curvedConnector2">
            <a:avLst/>
          </a:prstGeom>
          <a:ln>
            <a:solidFill>
              <a:srgbClr val="E911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1F7389-5D9F-E842-AA24-382669EB7489}"/>
              </a:ext>
            </a:extLst>
          </p:cNvPr>
          <p:cNvSpPr txBox="1"/>
          <p:nvPr/>
        </p:nvSpPr>
        <p:spPr>
          <a:xfrm>
            <a:off x="3560618" y="3186545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911F9"/>
                </a:solidFill>
              </a:rPr>
              <a:t>The B-Tree component…</a:t>
            </a:r>
          </a:p>
        </p:txBody>
      </p:sp>
    </p:spTree>
    <p:extLst>
      <p:ext uri="{BB962C8B-B14F-4D97-AF65-F5344CB8AC3E}">
        <p14:creationId xmlns:p14="http://schemas.microsoft.com/office/powerpoint/2010/main" val="2710215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139E-3395-4523-8FE3-B522C259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power of B</a:t>
            </a:r>
            <a:r>
              <a:rPr lang="en-US" baseline="30000" dirty="0"/>
              <a:t>+</a:t>
            </a:r>
            <a:r>
              <a:rPr lang="en-US" dirty="0"/>
              <a:t>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my page size is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4KB</a:t>
                </a:r>
                <a:r>
                  <a:rPr lang="en-US" dirty="0"/>
                  <a:t> (standard for most commercial PCs)</a:t>
                </a:r>
              </a:p>
              <a:p>
                <a:r>
                  <a:rPr lang="en-US" dirty="0"/>
                  <a:t>Then, how large of a database can I index into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with a B</a:t>
                </a:r>
                <a:r>
                  <a:rPr lang="en-US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+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- tree </a:t>
                </a:r>
                <a:r>
                  <a:rPr lang="en-US" dirty="0"/>
                  <a:t>of height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3">
                <a:extLst>
                  <a:ext uri="{FF2B5EF4-FFF2-40B4-BE49-F238E27FC236}">
                    <a16:creationId xmlns:a16="http://schemas.microsoft.com/office/drawing/2014/main" id="{6E4FE37F-98C9-41EC-A954-D4C89121FD75}"/>
                  </a:ext>
                </a:extLst>
              </p:cNvPr>
              <p:cNvSpPr/>
              <p:nvPr/>
            </p:nvSpPr>
            <p:spPr>
              <a:xfrm>
                <a:off x="1771831" y="3764327"/>
                <a:ext cx="1625600" cy="7402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≈128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ounded Rectangle 3">
                <a:extLst>
                  <a:ext uri="{FF2B5EF4-FFF2-40B4-BE49-F238E27FC236}">
                    <a16:creationId xmlns:a16="http://schemas.microsoft.com/office/drawing/2014/main" id="{6E4FE37F-98C9-41EC-A954-D4C89121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1" y="3764327"/>
                <a:ext cx="1625600" cy="7402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EBE73CA2-1B64-4264-A031-0686598FFF33}"/>
                  </a:ext>
                </a:extLst>
              </p:cNvPr>
              <p:cNvSpPr/>
              <p:nvPr/>
            </p:nvSpPr>
            <p:spPr>
              <a:xfrm>
                <a:off x="3883659" y="3764327"/>
                <a:ext cx="1625600" cy="7402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EBE73CA2-1B64-4264-A031-0686598FF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59" y="3764327"/>
                <a:ext cx="1625600" cy="7402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BF140D06-A462-4D41-9EAF-0D3B52E39AD1}"/>
                  </a:ext>
                </a:extLst>
              </p:cNvPr>
              <p:cNvSpPr/>
              <p:nvPr/>
            </p:nvSpPr>
            <p:spPr>
              <a:xfrm>
                <a:off x="5995487" y="3764327"/>
                <a:ext cx="1625600" cy="74022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𝑀𝐵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BF140D06-A462-4D41-9EAF-0D3B52E39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487" y="3764327"/>
                <a:ext cx="1625600" cy="7402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54680E1-DE78-4768-8D0B-0D0687D9BFB4}"/>
              </a:ext>
            </a:extLst>
          </p:cNvPr>
          <p:cNvSpPr/>
          <p:nvPr/>
        </p:nvSpPr>
        <p:spPr>
          <a:xfrm>
            <a:off x="8107315" y="3739969"/>
            <a:ext cx="1625600" cy="7402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F8EC8C-7CFC-43B4-8534-60F8A1B83038}"/>
                  </a:ext>
                </a:extLst>
              </p:cNvPr>
              <p:cNvSpPr/>
              <p:nvPr/>
            </p:nvSpPr>
            <p:spPr>
              <a:xfrm>
                <a:off x="8416708" y="3925417"/>
                <a:ext cx="10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F8EC8C-7CFC-43B4-8534-60F8A1B83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708" y="3925417"/>
                <a:ext cx="10068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340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139E-3395-4523-8FE3-B522C259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power of B</a:t>
            </a:r>
            <a:r>
              <a:rPr lang="en-US" baseline="30000" dirty="0"/>
              <a:t>+</a:t>
            </a:r>
            <a:r>
              <a:rPr lang="en-US" dirty="0"/>
              <a:t>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Suppose my page size is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4KB</a:t>
                </a:r>
                <a:r>
                  <a:rPr lang="en-US" dirty="0"/>
                  <a:t> (standard for most commercial PCs)</a:t>
                </a:r>
              </a:p>
              <a:p>
                <a:r>
                  <a:rPr lang="en-US" dirty="0"/>
                  <a:t>Then, how large of a database can I index into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with a B</a:t>
                </a:r>
                <a:r>
                  <a:rPr lang="en-US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+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- tree </a:t>
                </a:r>
                <a:r>
                  <a:rPr lang="en-US" dirty="0"/>
                  <a:t>of height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#leaves in our B+-tree: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Each of them points to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8 pages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512=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pages total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24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𝑀𝐵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8F9AD7-E8DB-4215-B657-C8507ED1DD2F}"/>
                  </a:ext>
                </a:extLst>
              </p:cNvPr>
              <p:cNvSpPr/>
              <p:nvPr/>
            </p:nvSpPr>
            <p:spPr>
              <a:xfrm>
                <a:off x="1771831" y="3093767"/>
                <a:ext cx="1625600" cy="7402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≈128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8F9AD7-E8DB-4215-B657-C8507ED1D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1" y="3093767"/>
                <a:ext cx="1625600" cy="7402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AAFA1BF-8B74-4AC3-B4F0-3CCFFE3C2762}"/>
                  </a:ext>
                </a:extLst>
              </p:cNvPr>
              <p:cNvSpPr/>
              <p:nvPr/>
            </p:nvSpPr>
            <p:spPr>
              <a:xfrm>
                <a:off x="3883659" y="3093767"/>
                <a:ext cx="1625600" cy="7402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AAFA1BF-8B74-4AC3-B4F0-3CCFFE3C2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59" y="3093767"/>
                <a:ext cx="1625600" cy="7402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9B843F6-7551-4FAC-B65C-CE15227F6EED}"/>
                  </a:ext>
                </a:extLst>
              </p:cNvPr>
              <p:cNvSpPr/>
              <p:nvPr/>
            </p:nvSpPr>
            <p:spPr>
              <a:xfrm>
                <a:off x="5995487" y="3093767"/>
                <a:ext cx="1625600" cy="74022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𝑀𝐵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9B843F6-7551-4FAC-B65C-CE15227F6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487" y="3093767"/>
                <a:ext cx="1625600" cy="7402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0D75F6-C829-4438-AC43-91E6DD5AD2B0}"/>
              </a:ext>
            </a:extLst>
          </p:cNvPr>
          <p:cNvSpPr/>
          <p:nvPr/>
        </p:nvSpPr>
        <p:spPr>
          <a:xfrm>
            <a:off x="8107315" y="3069409"/>
            <a:ext cx="1625600" cy="7402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99FF49-E390-425B-B787-635D9CF4C7B2}"/>
                  </a:ext>
                </a:extLst>
              </p:cNvPr>
              <p:cNvSpPr/>
              <p:nvPr/>
            </p:nvSpPr>
            <p:spPr>
              <a:xfrm>
                <a:off x="8416708" y="3254857"/>
                <a:ext cx="10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99FF49-E390-425B-B787-635D9CF4C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708" y="3254857"/>
                <a:ext cx="10068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6CF33AF-B00D-49C9-830C-D37C0F1A35C6}"/>
              </a:ext>
            </a:extLst>
          </p:cNvPr>
          <p:cNvSpPr/>
          <p:nvPr/>
        </p:nvSpPr>
        <p:spPr>
          <a:xfrm>
            <a:off x="7901940" y="2888774"/>
            <a:ext cx="2194560" cy="1112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139E-3395-4523-8FE3-B522C259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power of B</a:t>
            </a:r>
            <a:r>
              <a:rPr lang="en-US" baseline="30000" dirty="0"/>
              <a:t>+</a:t>
            </a:r>
            <a:r>
              <a:rPr lang="en-US" dirty="0"/>
              <a:t>-trees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Suppose my page size is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4KB</a:t>
                </a:r>
                <a:r>
                  <a:rPr lang="en-US" dirty="0"/>
                  <a:t> (standard for most commercial PCs)</a:t>
                </a:r>
              </a:p>
              <a:p>
                <a:r>
                  <a:rPr lang="en-US" dirty="0"/>
                  <a:t>Then, how large of a database can I index into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with a B</a:t>
                </a:r>
                <a:r>
                  <a:rPr lang="en-US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+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- tree </a:t>
                </a:r>
                <a:r>
                  <a:rPr lang="en-US" dirty="0"/>
                  <a:t>of height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#leaves in our B+-tree: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Each of them points to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8 pages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512=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pages total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24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𝑀𝐵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985FD-F84E-444A-B96D-384E0FD5E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8F9AD7-E8DB-4215-B657-C8507ED1DD2F}"/>
                  </a:ext>
                </a:extLst>
              </p:cNvPr>
              <p:cNvSpPr/>
              <p:nvPr/>
            </p:nvSpPr>
            <p:spPr>
              <a:xfrm>
                <a:off x="1771831" y="3093767"/>
                <a:ext cx="1625600" cy="7402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≈128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8F9AD7-E8DB-4215-B657-C8507ED1D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31" y="3093767"/>
                <a:ext cx="1625600" cy="74022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AAFA1BF-8B74-4AC3-B4F0-3CCFFE3C2762}"/>
                  </a:ext>
                </a:extLst>
              </p:cNvPr>
              <p:cNvSpPr/>
              <p:nvPr/>
            </p:nvSpPr>
            <p:spPr>
              <a:xfrm>
                <a:off x="3883659" y="3093767"/>
                <a:ext cx="1625600" cy="740228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𝐾𝐵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AAFA1BF-8B74-4AC3-B4F0-3CCFFE3C2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59" y="3093767"/>
                <a:ext cx="1625600" cy="7402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9B843F6-7551-4FAC-B65C-CE15227F6EED}"/>
                  </a:ext>
                </a:extLst>
              </p:cNvPr>
              <p:cNvSpPr/>
              <p:nvPr/>
            </p:nvSpPr>
            <p:spPr>
              <a:xfrm>
                <a:off x="5995487" y="3093767"/>
                <a:ext cx="1625600" cy="74022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𝑀𝐵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9B843F6-7551-4FAC-B65C-CE15227F6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487" y="3093767"/>
                <a:ext cx="1625600" cy="74022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0D75F6-C829-4438-AC43-91E6DD5AD2B0}"/>
              </a:ext>
            </a:extLst>
          </p:cNvPr>
          <p:cNvSpPr/>
          <p:nvPr/>
        </p:nvSpPr>
        <p:spPr>
          <a:xfrm>
            <a:off x="8107315" y="3069409"/>
            <a:ext cx="1625600" cy="7402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99FF49-E390-425B-B787-635D9CF4C7B2}"/>
                  </a:ext>
                </a:extLst>
              </p:cNvPr>
              <p:cNvSpPr/>
              <p:nvPr/>
            </p:nvSpPr>
            <p:spPr>
              <a:xfrm>
                <a:off x="8416708" y="3254857"/>
                <a:ext cx="1006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99FF49-E390-425B-B787-635D9CF4C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708" y="3254857"/>
                <a:ext cx="10068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6CF33AF-B00D-49C9-830C-D37C0F1A35C6}"/>
              </a:ext>
            </a:extLst>
          </p:cNvPr>
          <p:cNvSpPr/>
          <p:nvPr/>
        </p:nvSpPr>
        <p:spPr>
          <a:xfrm>
            <a:off x="7901940" y="2888774"/>
            <a:ext cx="2194560" cy="1112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FB6A76-6640-4D6A-9D07-9A7D0D8844C6}"/>
                  </a:ext>
                </a:extLst>
              </p:cNvPr>
              <p:cNvSpPr txBox="1"/>
              <p:nvPr/>
            </p:nvSpPr>
            <p:spPr>
              <a:xfrm>
                <a:off x="6804660" y="4241081"/>
                <a:ext cx="5387340" cy="1691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While our B+-trees spatial cost is: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0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600" b="0" i="0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∗8</m:t>
                        </m:r>
                        <m:r>
                          <a:rPr lang="en-US" sz="2600" i="0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+ 7</m:t>
                        </m:r>
                        <m:r>
                          <a:rPr lang="en-US" sz="2600" b="0" i="0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∗4</m:t>
                        </m:r>
                      </m:e>
                    </m:d>
                    <m:d>
                      <m:dPr>
                        <m:ctrlPr>
                          <a:rPr lang="en-US" sz="26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1+8+</m:t>
                        </m:r>
                        <m:sSup>
                          <m:sSupPr>
                            <m:ctrlPr>
                              <a:rPr lang="en-US" sz="26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0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sz="2600" b="0" i="0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600" b="0" i="0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=6717</m:t>
                    </m:r>
                    <m:r>
                      <m:rPr>
                        <m:sty m:val="p"/>
                      </m:rPr>
                      <a:rPr lang="en-US" sz="2600" b="0" i="0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600" b="0" i="1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=6.717</m:t>
                    </m:r>
                    <m:r>
                      <a:rPr lang="en-US" sz="2600" b="0" i="1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0.336%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sz="2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FB6A76-6640-4D6A-9D07-9A7D0D884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660" y="4241081"/>
                <a:ext cx="5387340" cy="1691553"/>
              </a:xfrm>
              <a:prstGeom prst="rect">
                <a:avLst/>
              </a:prstGeom>
              <a:blipFill>
                <a:blip r:embed="rId7"/>
                <a:stretch>
                  <a:fillRect l="-2036" t="-3249" b="-8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hing, object&#10;&#10;Description generated with high confidence">
            <a:extLst>
              <a:ext uri="{FF2B5EF4-FFF2-40B4-BE49-F238E27FC236}">
                <a16:creationId xmlns:a16="http://schemas.microsoft.com/office/drawing/2014/main" id="{2F8BBC17-B843-470D-9B07-26A2A59BF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6189" y="5388520"/>
            <a:ext cx="1254607" cy="12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74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67A2-FAB9-4416-A236-79186E43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Similar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46714-60BF-4624-87B0-56F8BEB13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Page size = </a:t>
                </a:r>
                <a:r>
                  <a:rPr lang="en-US" dirty="0">
                    <a:solidFill>
                      <a:schemeClr val="accent6"/>
                    </a:solidFill>
                  </a:rPr>
                  <a:t>4KB</a:t>
                </a:r>
              </a:p>
              <a:p>
                <a:r>
                  <a:rPr lang="en-US" dirty="0"/>
                  <a:t>With a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a fanout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US" dirty="0"/>
                  <a:t>, how large of a database can I index into?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46714-60BF-4624-87B0-56F8BEB13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978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67A2-FAB9-4416-A236-79186E43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Similar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46714-60BF-4624-87B0-56F8BEB13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Page size = </a:t>
                </a:r>
                <a:r>
                  <a:rPr lang="en-US" dirty="0">
                    <a:solidFill>
                      <a:schemeClr val="accent6"/>
                    </a:solidFill>
                  </a:rPr>
                  <a:t>4KB</a:t>
                </a:r>
              </a:p>
              <a:p>
                <a:r>
                  <a:rPr lang="en-US" dirty="0"/>
                  <a:t>With a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a fanout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US" dirty="0"/>
                  <a:t>, how large of a database can I index into?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dirty="0"/>
                  <a:t> leaves.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en-US" b="0" i="1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∗128=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911F9"/>
                    </a:solidFill>
                  </a:rPr>
                  <a:t> </a:t>
                </a:r>
                <a:r>
                  <a:rPr lang="en-US" dirty="0"/>
                  <a:t>pages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∗4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≈1073.74 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en-US" i="1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≈1.073 </m:t>
                    </m:r>
                    <m:r>
                      <a:rPr lang="en-US" i="1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endParaRPr lang="en-US" dirty="0">
                  <a:solidFill>
                    <a:srgbClr val="900BC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46714-60BF-4624-87B0-56F8BEB13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95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true story: &lt;K, V&gt; pairs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6EEA40-DF5A-4002-B2E6-89B167473AE6}"/>
              </a:ext>
            </a:extLst>
          </p:cNvPr>
          <p:cNvSpPr/>
          <p:nvPr/>
        </p:nvSpPr>
        <p:spPr>
          <a:xfrm>
            <a:off x="2345831" y="2368973"/>
            <a:ext cx="1016000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9E454-7CC6-4490-B2FE-26C1781B755F}"/>
              </a:ext>
            </a:extLst>
          </p:cNvPr>
          <p:cNvCxnSpPr>
            <a:cxnSpLocks/>
          </p:cNvCxnSpPr>
          <p:nvPr/>
        </p:nvCxnSpPr>
        <p:spPr>
          <a:xfrm flipH="1">
            <a:off x="2176498" y="2955996"/>
            <a:ext cx="372534" cy="677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2B8474-307A-49A7-8E53-9CA3221BBAA3}"/>
              </a:ext>
            </a:extLst>
          </p:cNvPr>
          <p:cNvCxnSpPr>
            <a:cxnSpLocks/>
          </p:cNvCxnSpPr>
          <p:nvPr/>
        </p:nvCxnSpPr>
        <p:spPr>
          <a:xfrm>
            <a:off x="3139441" y="2955996"/>
            <a:ext cx="1276491" cy="598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2B0B3C32-4078-4714-9743-05752A7F4317}"/>
              </a:ext>
            </a:extLst>
          </p:cNvPr>
          <p:cNvSpPr/>
          <p:nvPr/>
        </p:nvSpPr>
        <p:spPr>
          <a:xfrm>
            <a:off x="4168987" y="3554307"/>
            <a:ext cx="1016000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F10D4E-177D-42F5-B02F-8D857EA67F55}"/>
              </a:ext>
            </a:extLst>
          </p:cNvPr>
          <p:cNvCxnSpPr>
            <a:cxnSpLocks/>
          </p:cNvCxnSpPr>
          <p:nvPr/>
        </p:nvCxnSpPr>
        <p:spPr>
          <a:xfrm flipH="1">
            <a:off x="4195798" y="4130041"/>
            <a:ext cx="220134" cy="688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4B846700-13DA-49A1-888A-514E7CEBC628}"/>
              </a:ext>
            </a:extLst>
          </p:cNvPr>
          <p:cNvSpPr/>
          <p:nvPr/>
        </p:nvSpPr>
        <p:spPr>
          <a:xfrm>
            <a:off x="3828909" y="4897685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4859E1-A716-41AC-A782-BD8EB5E262FE}"/>
              </a:ext>
            </a:extLst>
          </p:cNvPr>
          <p:cNvCxnSpPr>
            <a:cxnSpLocks/>
          </p:cNvCxnSpPr>
          <p:nvPr/>
        </p:nvCxnSpPr>
        <p:spPr>
          <a:xfrm>
            <a:off x="4726376" y="4130041"/>
            <a:ext cx="434622" cy="688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4">
            <a:extLst>
              <a:ext uri="{FF2B5EF4-FFF2-40B4-BE49-F238E27FC236}">
                <a16:creationId xmlns:a16="http://schemas.microsoft.com/office/drawing/2014/main" id="{99AC1487-9E16-46B0-819A-43741F9B0D65}"/>
              </a:ext>
            </a:extLst>
          </p:cNvPr>
          <p:cNvSpPr/>
          <p:nvPr/>
        </p:nvSpPr>
        <p:spPr>
          <a:xfrm>
            <a:off x="4892887" y="4897685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EA7FDBD5-1018-4CC5-A567-C3B218A98516}"/>
              </a:ext>
            </a:extLst>
          </p:cNvPr>
          <p:cNvSpPr/>
          <p:nvPr/>
        </p:nvSpPr>
        <p:spPr>
          <a:xfrm>
            <a:off x="1507631" y="3694536"/>
            <a:ext cx="1016000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10, 20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D25B28-2710-43C6-BBEA-004D4ADA4969}"/>
              </a:ext>
            </a:extLst>
          </p:cNvPr>
          <p:cNvCxnSpPr>
            <a:cxnSpLocks/>
          </p:cNvCxnSpPr>
          <p:nvPr/>
        </p:nvCxnSpPr>
        <p:spPr>
          <a:xfrm>
            <a:off x="2266105" y="4238167"/>
            <a:ext cx="486126" cy="621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285AA1A0-6898-4CB5-A746-EF217DA1D8EA}"/>
              </a:ext>
            </a:extLst>
          </p:cNvPr>
          <p:cNvSpPr/>
          <p:nvPr/>
        </p:nvSpPr>
        <p:spPr>
          <a:xfrm>
            <a:off x="2523631" y="4859937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0A3A0F-4CA4-461B-82A7-A60B2E1C117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015631" y="4270270"/>
            <a:ext cx="0" cy="627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29">
            <a:extLst>
              <a:ext uri="{FF2B5EF4-FFF2-40B4-BE49-F238E27FC236}">
                <a16:creationId xmlns:a16="http://schemas.microsoft.com/office/drawing/2014/main" id="{AEC9B6EE-D3D6-4675-860A-19E088E1EE8D}"/>
              </a:ext>
            </a:extLst>
          </p:cNvPr>
          <p:cNvSpPr/>
          <p:nvPr/>
        </p:nvSpPr>
        <p:spPr>
          <a:xfrm>
            <a:off x="1661090" y="4875108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F6AAE-2485-4D62-80B8-411E4ECCE888}"/>
              </a:ext>
            </a:extLst>
          </p:cNvPr>
          <p:cNvCxnSpPr>
            <a:cxnSpLocks/>
          </p:cNvCxnSpPr>
          <p:nvPr/>
        </p:nvCxnSpPr>
        <p:spPr>
          <a:xfrm flipH="1">
            <a:off x="1220648" y="4270270"/>
            <a:ext cx="286984" cy="548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33">
            <a:extLst>
              <a:ext uri="{FF2B5EF4-FFF2-40B4-BE49-F238E27FC236}">
                <a16:creationId xmlns:a16="http://schemas.microsoft.com/office/drawing/2014/main" id="{2540B8AF-A02F-451A-B95A-4B0F98787E91}"/>
              </a:ext>
            </a:extLst>
          </p:cNvPr>
          <p:cNvSpPr/>
          <p:nvPr/>
        </p:nvSpPr>
        <p:spPr>
          <a:xfrm>
            <a:off x="718294" y="4819546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3139441" y="2368973"/>
            <a:ext cx="822959" cy="282787"/>
          </a:xfrm>
          <a:prstGeom prst="curved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V="1">
            <a:off x="1317679" y="3361214"/>
            <a:ext cx="687245" cy="307342"/>
          </a:xfrm>
          <a:prstGeom prst="curved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2266105" y="3717113"/>
            <a:ext cx="644452" cy="58792"/>
          </a:xfrm>
          <a:prstGeom prst="curved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4765478" y="3299016"/>
            <a:ext cx="468815" cy="32222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6200000" flipH="1">
            <a:off x="4135333" y="5280855"/>
            <a:ext cx="927523" cy="874148"/>
          </a:xfrm>
          <a:prstGeom prst="curved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6542" y="2683292"/>
            <a:ext cx="125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Jared, 421083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4783" y="2088932"/>
            <a:ext cx="107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Michael, 8781230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46471" y="3431730"/>
            <a:ext cx="107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Jackie, 4567676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76987" y="6228213"/>
            <a:ext cx="107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David, 546867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70894" y="2896518"/>
            <a:ext cx="107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Raeesha</a:t>
            </a:r>
            <a:r>
              <a:rPr lang="en-US" i="1" dirty="0">
                <a:solidFill>
                  <a:srgbClr val="FF0000"/>
                </a:solidFill>
              </a:rPr>
              <a:t>, 2346487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6560097" y="1845888"/>
          <a:ext cx="4793703" cy="4347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68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" name="Oval 35"/>
          <p:cNvSpPr/>
          <p:nvPr/>
        </p:nvSpPr>
        <p:spPr>
          <a:xfrm>
            <a:off x="556542" y="2651760"/>
            <a:ext cx="895530" cy="77997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878741" y="2088932"/>
            <a:ext cx="1480499" cy="77997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12173" y="2743522"/>
            <a:ext cx="1480499" cy="7799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739613" y="3355621"/>
            <a:ext cx="1480499" cy="7799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92042" y="6148188"/>
            <a:ext cx="1480499" cy="7799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21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67A2-FAB9-4416-A236-79186E43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Similar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46714-60BF-4624-87B0-56F8BEB13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Page size = </a:t>
                </a:r>
                <a:r>
                  <a:rPr lang="en-US" dirty="0">
                    <a:solidFill>
                      <a:schemeClr val="accent6"/>
                    </a:solidFill>
                  </a:rPr>
                  <a:t>4KB</a:t>
                </a:r>
              </a:p>
              <a:p>
                <a:r>
                  <a:rPr lang="en-US" dirty="0"/>
                  <a:t>With a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a fanout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US" dirty="0"/>
                  <a:t>, how large of a database can I index into?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dirty="0"/>
                  <a:t> leaves.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en-US" b="0" i="1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∗128=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911F9"/>
                    </a:solidFill>
                  </a:rPr>
                  <a:t> </a:t>
                </a:r>
                <a:r>
                  <a:rPr lang="en-US" dirty="0"/>
                  <a:t>pages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∗4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≈1073.74 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≈1.073 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endParaRPr lang="en-US" dirty="0">
                  <a:solidFill>
                    <a:srgbClr val="900BC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46714-60BF-4624-87B0-56F8BEB13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33DA91D4-64D8-4822-B6F9-9AF9C8CB811D}"/>
              </a:ext>
            </a:extLst>
          </p:cNvPr>
          <p:cNvSpPr/>
          <p:nvPr/>
        </p:nvSpPr>
        <p:spPr>
          <a:xfrm>
            <a:off x="8336943" y="3800724"/>
            <a:ext cx="389613" cy="140738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B26DA9-9E7A-644A-9748-6120C89138BE}"/>
                  </a:ext>
                </a:extLst>
              </p:cNvPr>
              <p:cNvSpPr txBox="1"/>
              <p:nvPr/>
            </p:nvSpPr>
            <p:spPr>
              <a:xfrm>
                <a:off x="8536388" y="3532485"/>
                <a:ext cx="3451020" cy="2260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1125" indent="-111125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#nodes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1+128+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+12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128−1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 b="1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2113665</m:t>
                    </m:r>
                  </m:oMath>
                </a14:m>
                <a:endParaRPr lang="en-US" sz="16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111125" indent="-111125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</a:p>
              <a:p>
                <a:pPr marL="568325" lvl="1" indent="-1111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127∗4≈.5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KB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pPr marL="568325" lvl="1" indent="-1111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KB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pPr marL="111125" indent="-111125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B0F0"/>
                    </a:solidFill>
                  </a:rPr>
                  <a:t>So, total cost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smtClean="0">
                        <a:solidFill>
                          <a:srgbClr val="00B0F0"/>
                        </a:solidFill>
                      </a:rPr>
                      <m:t>2113665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∗1.5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 smtClean="0">
                        <a:solidFill>
                          <a:srgbClr val="00B0F0"/>
                        </a:solidFill>
                      </a:rPr>
                      <m:t> 3170497.5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≈3.1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𝐺𝐵</m:t>
                    </m:r>
                  </m:oMath>
                </a14:m>
                <a:endParaRPr lang="en-US" sz="1600" dirty="0">
                  <a:solidFill>
                    <a:srgbClr val="00B0F0"/>
                  </a:solidFill>
                </a:endParaRPr>
              </a:p>
              <a:p>
                <a:pPr marL="568325" lvl="1" indent="-111125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B26DA9-9E7A-644A-9748-6120C891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88" y="3532485"/>
                <a:ext cx="3451020" cy="2260042"/>
              </a:xfrm>
              <a:prstGeom prst="rect">
                <a:avLst/>
              </a:prstGeom>
              <a:blipFill>
                <a:blip r:embed="rId3"/>
                <a:stretch>
                  <a:fillRect l="-735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742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67A2-FAB9-4416-A236-79186E43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Similar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46714-60BF-4624-87B0-56F8BEB13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Page size = </a:t>
                </a:r>
                <a:r>
                  <a:rPr lang="en-US" dirty="0">
                    <a:solidFill>
                      <a:schemeClr val="accent6"/>
                    </a:solidFill>
                  </a:rPr>
                  <a:t>4KB</a:t>
                </a:r>
              </a:p>
              <a:p>
                <a:r>
                  <a:rPr lang="en-US" dirty="0"/>
                  <a:t>With a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a fanout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US" dirty="0"/>
                  <a:t>, how large of a database can I index into?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</m:oMath>
                </a14:m>
                <a:r>
                  <a:rPr lang="en-US" dirty="0"/>
                  <a:t> leaves.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p>
                    </m:sSup>
                    <m:r>
                      <a:rPr lang="en-US" b="0" i="1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∗128=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911F9"/>
                    </a:solidFill>
                  </a:rPr>
                  <a:t> </a:t>
                </a:r>
                <a:r>
                  <a:rPr lang="en-US" dirty="0"/>
                  <a:t>pages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∗4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≈1073.74 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≈1.073 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endParaRPr lang="en-US" dirty="0">
                  <a:solidFill>
                    <a:srgbClr val="900BC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46714-60BF-4624-87B0-56F8BEB13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33DA91D4-64D8-4822-B6F9-9AF9C8CB811D}"/>
              </a:ext>
            </a:extLst>
          </p:cNvPr>
          <p:cNvSpPr/>
          <p:nvPr/>
        </p:nvSpPr>
        <p:spPr>
          <a:xfrm>
            <a:off x="8336943" y="3800724"/>
            <a:ext cx="389613" cy="140738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1266C7-DCF3-4F0B-8396-1FC657E617C1}"/>
                  </a:ext>
                </a:extLst>
              </p:cNvPr>
              <p:cNvSpPr txBox="1"/>
              <p:nvPr/>
            </p:nvSpPr>
            <p:spPr>
              <a:xfrm>
                <a:off x="8536388" y="3532485"/>
                <a:ext cx="3451020" cy="2260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1125" indent="-111125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#nodes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1+128+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+12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128−1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 b="1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2113665</m:t>
                    </m:r>
                  </m:oMath>
                </a14:m>
                <a:endParaRPr lang="en-US" sz="16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111125" indent="-111125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</a:p>
              <a:p>
                <a:pPr marL="568325" lvl="1" indent="-1111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127∗4≈.5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KB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pPr marL="568325" lvl="1" indent="-1111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KB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pPr marL="111125" indent="-111125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B0F0"/>
                    </a:solidFill>
                  </a:rPr>
                  <a:t>So, total cost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smtClean="0">
                        <a:solidFill>
                          <a:srgbClr val="00B0F0"/>
                        </a:solidFill>
                      </a:rPr>
                      <m:t>2113665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∗1.5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 smtClean="0">
                        <a:solidFill>
                          <a:srgbClr val="00B0F0"/>
                        </a:solidFill>
                      </a:rPr>
                      <m:t> 3170497.5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𝐾𝐵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≈3.1</m:t>
                    </m:r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𝐺𝐵</m:t>
                    </m:r>
                  </m:oMath>
                </a14:m>
                <a:endParaRPr lang="en-US" sz="1600" dirty="0">
                  <a:solidFill>
                    <a:srgbClr val="00B0F0"/>
                  </a:solidFill>
                </a:endParaRPr>
              </a:p>
              <a:p>
                <a:pPr marL="568325" lvl="1" indent="-111125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1266C7-DCF3-4F0B-8396-1FC657E61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88" y="3532485"/>
                <a:ext cx="3451020" cy="2260042"/>
              </a:xfrm>
              <a:prstGeom prst="rect">
                <a:avLst/>
              </a:prstGeom>
              <a:blipFill>
                <a:blip r:embed="rId3"/>
                <a:stretch>
                  <a:fillRect l="-735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F2D3F57-125E-492D-88FB-2CE38DBD2277}"/>
              </a:ext>
            </a:extLst>
          </p:cNvPr>
          <p:cNvSpPr/>
          <p:nvPr/>
        </p:nvSpPr>
        <p:spPr>
          <a:xfrm>
            <a:off x="4882101" y="5701287"/>
            <a:ext cx="63212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F3399"/>
                </a:solidFill>
              </a:rPr>
              <a:t>0.289% of DB SIZE!!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E9DD7-5868-4C62-BF7B-6D3C76DA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237" y="5267673"/>
            <a:ext cx="1526141" cy="152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47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B79B-E18E-4D60-AAEF-595B50FF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0CD4D-E86C-4809-B3C3-5F70C59C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same size DB, what would the size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of a BST-based index be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524C592-E7A5-44BC-81A2-F461C28E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53" y="585788"/>
            <a:ext cx="1016156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0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B79B-E18E-4D60-AAEF-595B50FF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same size DB, what would the size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of a BST-based index be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(DB size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sup>
                    </m:sSup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𝑲𝑩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𝑝𝑎𝑔𝑒𝑠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  <a:blipFill>
                <a:blip r:embed="rId3"/>
                <a:stretch>
                  <a:fillRect l="-93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5626C1-6F73-BE49-90A7-F785FFA51287}"/>
              </a:ext>
            </a:extLst>
          </p:cNvPr>
          <p:cNvCxnSpPr/>
          <p:nvPr/>
        </p:nvCxnSpPr>
        <p:spPr>
          <a:xfrm flipH="1">
            <a:off x="6289590" y="2977978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D8573-68B2-5644-9E12-07800DEABD17}"/>
              </a:ext>
            </a:extLst>
          </p:cNvPr>
          <p:cNvCxnSpPr/>
          <p:nvPr/>
        </p:nvCxnSpPr>
        <p:spPr>
          <a:xfrm flipH="1">
            <a:off x="6289589" y="3389870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642A0F-2C70-9E49-B81A-60383C34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53" y="585788"/>
            <a:ext cx="1016156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26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B79B-E18E-4D60-AAEF-595B50FF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same size DB, what would the size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of a BST-based index be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(DB size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sup>
                    </m:sSup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𝑲𝑩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𝑝𝑎𝑔𝑒𝑠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Every </a:t>
                </a:r>
                <a:r>
                  <a:rPr lang="en-US" b="1" dirty="0"/>
                  <a:t>pair</a:t>
                </a:r>
                <a:r>
                  <a:rPr lang="en-US" dirty="0"/>
                  <a:t> of pages connected by a leaf node, so </a:t>
                </a:r>
                <a:r>
                  <a:rPr lang="en-US" dirty="0">
                    <a:solidFill>
                      <a:srgbClr val="00B0F0"/>
                    </a:solidFill>
                  </a:rPr>
                  <a:t>#leaf nodes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b="0" dirty="0">
                  <a:solidFill>
                    <a:srgbClr val="900BC5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  <a:blipFill>
                <a:blip r:embed="rId3"/>
                <a:stretch>
                  <a:fillRect l="-93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5626C1-6F73-BE49-90A7-F785FFA51287}"/>
              </a:ext>
            </a:extLst>
          </p:cNvPr>
          <p:cNvCxnSpPr/>
          <p:nvPr/>
        </p:nvCxnSpPr>
        <p:spPr>
          <a:xfrm flipH="1">
            <a:off x="6289590" y="2977978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D8573-68B2-5644-9E12-07800DEABD17}"/>
              </a:ext>
            </a:extLst>
          </p:cNvPr>
          <p:cNvCxnSpPr/>
          <p:nvPr/>
        </p:nvCxnSpPr>
        <p:spPr>
          <a:xfrm flipH="1">
            <a:off x="6289589" y="3389870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1D6939-9403-FF48-9DCE-E19DE040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53" y="585788"/>
            <a:ext cx="1016156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4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B79B-E18E-4D60-AAEF-595B50FF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same size DB, what would the size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of a BST-based index be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(DB size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sup>
                    </m:sSup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𝑲𝑩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𝑝𝑎𝑔𝑒𝑠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Every </a:t>
                </a:r>
                <a:r>
                  <a:rPr lang="en-US" b="1" dirty="0"/>
                  <a:t>pair</a:t>
                </a:r>
                <a:r>
                  <a:rPr lang="en-US" dirty="0"/>
                  <a:t> of pages connected by a leaf node, so </a:t>
                </a:r>
                <a:r>
                  <a:rPr lang="en-US" dirty="0">
                    <a:solidFill>
                      <a:srgbClr val="00B0F0"/>
                    </a:solidFill>
                  </a:rPr>
                  <a:t>#leaf nodes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Since leaf nodes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E911F9"/>
                    </a:solidFill>
                  </a:rPr>
                  <a:t>height = 27 </a:t>
                </a:r>
                <a:r>
                  <a:rPr lang="en-US" i="1" dirty="0"/>
                  <a:t>(28 levels in the tree)</a:t>
                </a:r>
              </a:p>
              <a:p>
                <a:endParaRPr lang="en-US" b="0" dirty="0">
                  <a:solidFill>
                    <a:srgbClr val="900BC5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  <a:blipFill>
                <a:blip r:embed="rId3"/>
                <a:stretch>
                  <a:fillRect l="-93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5626C1-6F73-BE49-90A7-F785FFA51287}"/>
              </a:ext>
            </a:extLst>
          </p:cNvPr>
          <p:cNvCxnSpPr/>
          <p:nvPr/>
        </p:nvCxnSpPr>
        <p:spPr>
          <a:xfrm flipH="1">
            <a:off x="6289590" y="2977978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D8573-68B2-5644-9E12-07800DEABD17}"/>
              </a:ext>
            </a:extLst>
          </p:cNvPr>
          <p:cNvCxnSpPr/>
          <p:nvPr/>
        </p:nvCxnSpPr>
        <p:spPr>
          <a:xfrm flipH="1">
            <a:off x="6289589" y="3389870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6A8B79-0624-AA4F-8E79-61C258546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53" y="585788"/>
            <a:ext cx="1016156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49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B79B-E18E-4D60-AAEF-595B50FF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same size DB, what would the size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of a BST-based index be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(DB size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sup>
                    </m:sSup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𝑲𝑩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𝑝𝑎𝑔𝑒𝑠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Every </a:t>
                </a:r>
                <a:r>
                  <a:rPr lang="en-US" b="1" dirty="0"/>
                  <a:t>pair</a:t>
                </a:r>
                <a:r>
                  <a:rPr lang="en-US" dirty="0"/>
                  <a:t> of pages connected by a leaf node, so </a:t>
                </a:r>
                <a:r>
                  <a:rPr lang="en-US" dirty="0">
                    <a:solidFill>
                      <a:srgbClr val="00B0F0"/>
                    </a:solidFill>
                  </a:rPr>
                  <a:t>#leaf nodes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Since leaf nodes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E911F9"/>
                    </a:solidFill>
                  </a:rPr>
                  <a:t>height = 27 </a:t>
                </a:r>
                <a:r>
                  <a:rPr lang="en-US" i="1" dirty="0"/>
                  <a:t>(28 levels in the tree)</a:t>
                </a:r>
              </a:p>
              <a:p>
                <a:r>
                  <a:rPr lang="en-US" dirty="0">
                    <a:solidFill>
                      <a:srgbClr val="900BC5"/>
                    </a:solidFill>
                  </a:rPr>
                  <a:t>#nodes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  <m:r>
                      <a:rPr lang="en-US" b="0" i="0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900BC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900BC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900BC5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900BC5"/>
                        </a:solidFill>
                      </a:rPr>
                      <m:t>268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900BC5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900BC5"/>
                        </a:solidFill>
                      </a:rPr>
                      <m:t>435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900BC5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900BC5"/>
                        </a:solidFill>
                      </a:rPr>
                      <m:t>455</m:t>
                    </m:r>
                  </m:oMath>
                </a14:m>
                <a:endParaRPr lang="en-US" b="0" dirty="0">
                  <a:solidFill>
                    <a:srgbClr val="900BC5"/>
                  </a:solidFill>
                </a:endParaRPr>
              </a:p>
              <a:p>
                <a:endParaRPr lang="en-US" b="0" dirty="0">
                  <a:solidFill>
                    <a:srgbClr val="900BC5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  <a:blipFill>
                <a:blip r:embed="rId3"/>
                <a:stretch>
                  <a:fillRect l="-93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5626C1-6F73-BE49-90A7-F785FFA51287}"/>
              </a:ext>
            </a:extLst>
          </p:cNvPr>
          <p:cNvCxnSpPr/>
          <p:nvPr/>
        </p:nvCxnSpPr>
        <p:spPr>
          <a:xfrm flipH="1">
            <a:off x="6289590" y="2977978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D8573-68B2-5644-9E12-07800DEABD17}"/>
              </a:ext>
            </a:extLst>
          </p:cNvPr>
          <p:cNvCxnSpPr/>
          <p:nvPr/>
        </p:nvCxnSpPr>
        <p:spPr>
          <a:xfrm flipH="1">
            <a:off x="6289589" y="3389870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8FCAD5E-B412-5441-89C7-2DAD6AAB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53" y="585788"/>
            <a:ext cx="1016156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15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B79B-E18E-4D60-AAEF-595B50FF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same size DB, what would the size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of a BST-based index be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(DB size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sup>
                    </m:sSup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𝑲𝑩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𝑝𝑎𝑔𝑒𝑠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Every </a:t>
                </a:r>
                <a:r>
                  <a:rPr lang="en-US" b="1" dirty="0"/>
                  <a:t>pair</a:t>
                </a:r>
                <a:r>
                  <a:rPr lang="en-US" dirty="0"/>
                  <a:t> of pages connected by a leaf node, so </a:t>
                </a:r>
                <a:r>
                  <a:rPr lang="en-US" dirty="0">
                    <a:solidFill>
                      <a:srgbClr val="00B0F0"/>
                    </a:solidFill>
                  </a:rPr>
                  <a:t>#leaf nodes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Since leaf nodes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E911F9"/>
                    </a:solidFill>
                  </a:rPr>
                  <a:t>height = 27 </a:t>
                </a:r>
                <a:r>
                  <a:rPr lang="en-US" i="1" dirty="0"/>
                  <a:t>(28 levels in the tree)</a:t>
                </a:r>
              </a:p>
              <a:p>
                <a:r>
                  <a:rPr lang="en-US" dirty="0">
                    <a:solidFill>
                      <a:srgbClr val="900BC5"/>
                    </a:solidFill>
                  </a:rPr>
                  <a:t>#nodes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  <m:r>
                      <a:rPr lang="en-US" b="0" i="0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900BC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900BC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900BC5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900BC5"/>
                        </a:solidFill>
                      </a:rPr>
                      <m:t>268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900BC5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900BC5"/>
                        </a:solidFill>
                      </a:rPr>
                      <m:t>435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900BC5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900BC5"/>
                        </a:solidFill>
                      </a:rPr>
                      <m:t>455</m:t>
                    </m:r>
                  </m:oMath>
                </a14:m>
                <a:endParaRPr lang="en-US" b="0" dirty="0">
                  <a:solidFill>
                    <a:srgbClr val="900BC5"/>
                  </a:solidFill>
                </a:endParaRPr>
              </a:p>
              <a:p>
                <a:r>
                  <a:rPr lang="en-US" dirty="0" err="1">
                    <a:solidFill>
                      <a:srgbClr val="C00000"/>
                    </a:solidFill>
                  </a:rPr>
                  <a:t>node_cost</a:t>
                </a:r>
                <a:r>
                  <a:rPr lang="en-US" dirty="0">
                    <a:solidFill>
                      <a:srgbClr val="C00000"/>
                    </a:solidFill>
                  </a:rPr>
                  <a:t> = 2*</a:t>
                </a:r>
                <a:r>
                  <a:rPr lang="en-US" dirty="0" err="1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sizeof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(ref)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+ </a:t>
                </a:r>
                <a:r>
                  <a:rPr lang="en-US" dirty="0" err="1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sizeof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(float)</a:t>
                </a:r>
                <a:r>
                  <a:rPr lang="en-US" dirty="0">
                    <a:solidFill>
                      <a:srgbClr val="C00000"/>
                    </a:solidFill>
                  </a:rPr>
                  <a:t> = 20 bytes</a:t>
                </a:r>
              </a:p>
              <a:p>
                <a:endParaRPr lang="en-US" b="0" dirty="0">
                  <a:solidFill>
                    <a:srgbClr val="900BC5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  <a:blipFill>
                <a:blip r:embed="rId3"/>
                <a:stretch>
                  <a:fillRect l="-93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5626C1-6F73-BE49-90A7-F785FFA51287}"/>
              </a:ext>
            </a:extLst>
          </p:cNvPr>
          <p:cNvCxnSpPr/>
          <p:nvPr/>
        </p:nvCxnSpPr>
        <p:spPr>
          <a:xfrm flipH="1">
            <a:off x="6289590" y="2977978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D8573-68B2-5644-9E12-07800DEABD17}"/>
              </a:ext>
            </a:extLst>
          </p:cNvPr>
          <p:cNvCxnSpPr/>
          <p:nvPr/>
        </p:nvCxnSpPr>
        <p:spPr>
          <a:xfrm flipH="1">
            <a:off x="6289589" y="3389870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B123AD-A592-004D-9111-3996D1D33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53" y="585788"/>
            <a:ext cx="1016156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5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B79B-E18E-4D60-AAEF-595B50FF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Thought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the same size DB, what would the size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of a BST-based index be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(DB size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sup>
                    </m:sSup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𝑲𝑩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𝑝𝑎𝑔𝑒𝑠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Every </a:t>
                </a:r>
                <a:r>
                  <a:rPr lang="en-US" b="1" dirty="0"/>
                  <a:t>pair</a:t>
                </a:r>
                <a:r>
                  <a:rPr lang="en-US" dirty="0"/>
                  <a:t> of pages connected by a leaf node, so </a:t>
                </a:r>
                <a:r>
                  <a:rPr lang="en-US" dirty="0">
                    <a:solidFill>
                      <a:srgbClr val="00B0F0"/>
                    </a:solidFill>
                  </a:rPr>
                  <a:t>#leaf nodes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/>
                  <a:t>Since leaf nodes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E911F9"/>
                    </a:solidFill>
                  </a:rPr>
                  <a:t>height = 27 </a:t>
                </a:r>
                <a:r>
                  <a:rPr lang="en-US" i="1" dirty="0"/>
                  <a:t>(28 levels in the tree)</a:t>
                </a:r>
              </a:p>
              <a:p>
                <a:r>
                  <a:rPr lang="en-US" dirty="0">
                    <a:solidFill>
                      <a:srgbClr val="900BC5"/>
                    </a:solidFill>
                  </a:rPr>
                  <a:t>#nodes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  <m:r>
                      <a:rPr lang="en-US" b="0" i="0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900BC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900BC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900BC5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900BC5"/>
                            </a:solidFill>
                            <a:latin typeface="Cambria Math" panose="02040503050406030204" pitchFamily="18" charset="0"/>
                          </a:rPr>
                          <m:t>2−1</m:t>
                        </m:r>
                      </m:den>
                    </m:f>
                    <m:r>
                      <a:rPr lang="en-US" b="0" i="1" smtClean="0">
                        <a:solidFill>
                          <a:srgbClr val="900BC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900BC5"/>
                        </a:solidFill>
                      </a:rPr>
                      <m:t>268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900BC5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900BC5"/>
                        </a:solidFill>
                      </a:rPr>
                      <m:t>435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900BC5"/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900BC5"/>
                        </a:solidFill>
                      </a:rPr>
                      <m:t>455</m:t>
                    </m:r>
                  </m:oMath>
                </a14:m>
                <a:endParaRPr lang="en-US" b="0" dirty="0">
                  <a:solidFill>
                    <a:srgbClr val="900BC5"/>
                  </a:solidFill>
                </a:endParaRPr>
              </a:p>
              <a:p>
                <a:r>
                  <a:rPr lang="en-US" dirty="0" err="1">
                    <a:solidFill>
                      <a:srgbClr val="C00000"/>
                    </a:solidFill>
                  </a:rPr>
                  <a:t>node_cost</a:t>
                </a:r>
                <a:r>
                  <a:rPr lang="en-US" dirty="0">
                    <a:solidFill>
                      <a:srgbClr val="C00000"/>
                    </a:solidFill>
                  </a:rPr>
                  <a:t> = 2*</a:t>
                </a:r>
                <a:r>
                  <a:rPr lang="en-US" dirty="0" err="1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sizeof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(ref)</a:t>
                </a:r>
                <a:r>
                  <a:rPr lang="en-US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+ </a:t>
                </a:r>
                <a:r>
                  <a:rPr lang="en-US" dirty="0" err="1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sizeof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(float)</a:t>
                </a:r>
                <a:r>
                  <a:rPr lang="en-US" dirty="0">
                    <a:solidFill>
                      <a:srgbClr val="C00000"/>
                    </a:solidFill>
                  </a:rPr>
                  <a:t> = 20 bytes</a:t>
                </a:r>
              </a:p>
              <a:p>
                <a:endParaRPr lang="en-US" b="0" dirty="0">
                  <a:solidFill>
                    <a:srgbClr val="900BC5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0CD4D-E86C-4809-B3C3-5F70C59C5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162" y="1825625"/>
                <a:ext cx="10828638" cy="4351338"/>
              </a:xfrm>
              <a:blipFill>
                <a:blip r:embed="rId3"/>
                <a:stretch>
                  <a:fillRect l="-93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5626C1-6F73-BE49-90A7-F785FFA51287}"/>
              </a:ext>
            </a:extLst>
          </p:cNvPr>
          <p:cNvCxnSpPr/>
          <p:nvPr/>
        </p:nvCxnSpPr>
        <p:spPr>
          <a:xfrm flipH="1">
            <a:off x="6289590" y="2977978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D8573-68B2-5644-9E12-07800DEABD17}"/>
              </a:ext>
            </a:extLst>
          </p:cNvPr>
          <p:cNvCxnSpPr/>
          <p:nvPr/>
        </p:nvCxnSpPr>
        <p:spPr>
          <a:xfrm flipH="1">
            <a:off x="6289589" y="3389870"/>
            <a:ext cx="481913" cy="17299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76FD6C-0C76-6548-9ACB-BA11EA718CD8}"/>
                  </a:ext>
                </a:extLst>
              </p:cNvPr>
              <p:cNvSpPr txBox="1"/>
              <p:nvPr/>
            </p:nvSpPr>
            <p:spPr>
              <a:xfrm>
                <a:off x="9828405" y="4881826"/>
                <a:ext cx="2287395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2"/>
                    </a:solidFill>
                  </a:rPr>
                  <a:t>Total cost= </a:t>
                </a:r>
                <a:r>
                  <a:rPr lang="en-US" sz="2200" b="1" dirty="0">
                    <a:solidFill>
                      <a:schemeClr val="accent2"/>
                    </a:solidFill>
                  </a:rPr>
                  <a:t>5,368,709,100 bytes = 5.3687091 GB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𝟓𝟎𝟐</m:t>
                    </m:r>
                    <m:r>
                      <a:rPr lang="en-US" sz="22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200" b="1" dirty="0">
                    <a:solidFill>
                      <a:schemeClr val="accent2"/>
                    </a:solidFill>
                  </a:rPr>
                  <a:t>  of DB Size!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76FD6C-0C76-6548-9ACB-BA11EA71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05" y="4881826"/>
                <a:ext cx="2287395" cy="1785104"/>
              </a:xfrm>
              <a:prstGeom prst="rect">
                <a:avLst/>
              </a:prstGeom>
              <a:blipFill>
                <a:blip r:embed="rId4"/>
                <a:stretch>
                  <a:fillRect l="-2762" t="-2128" r="-5525" b="-5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03BBD3E-63D9-004E-8460-E79BAD69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01" y="365125"/>
            <a:ext cx="1598605" cy="12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54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67A3-68F4-714F-A9E0-87CA0C53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why does this happen?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56CC3-6B41-8F47-ABD2-0784FAE465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205" y="1825625"/>
                <a:ext cx="11069595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Mathematical reason #1:</a:t>
                </a:r>
                <a:r>
                  <a:rPr lang="en-US" dirty="0"/>
                  <a:t> Because you have </a:t>
                </a:r>
                <a:r>
                  <a:rPr lang="en-US" dirty="0">
                    <a:solidFill>
                      <a:srgbClr val="0070C0"/>
                    </a:solidFill>
                  </a:rPr>
                  <a:t>many leaves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and a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small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=2,</m:t>
                    </m:r>
                  </m:oMath>
                </a14:m>
                <a:r>
                  <a:rPr lang="en-US" dirty="0"/>
                  <a:t> so you need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a large value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to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ℓ=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This leads to a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large height for the tree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an increased number of (large) summands in the sum of the geometric progression!</a:t>
                </a:r>
              </a:p>
              <a:p>
                <a:r>
                  <a:rPr lang="en-US" b="1" dirty="0"/>
                  <a:t>Mathematical reason #2: </a:t>
                </a:r>
                <a:r>
                  <a:rPr lang="en-US" dirty="0"/>
                  <a:t>Because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the sum of the geometric progression </a:t>
                </a:r>
                <a:r>
                  <a:rPr lang="en-US" dirty="0"/>
                  <a:t>when the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large has many more (exponential) terms!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b="1" dirty="0"/>
                  <a:t>Intuitively</a:t>
                </a:r>
                <a:r>
                  <a:rPr lang="en-US" dirty="0"/>
                  <a:t>: Because, to cover a large DB, binary trees are </a:t>
                </a:r>
                <a:r>
                  <a:rPr lang="en-US" b="1" dirty="0">
                    <a:solidFill>
                      <a:srgbClr val="FF0000"/>
                    </a:solidFill>
                  </a:rPr>
                  <a:t>too tall for their own good</a:t>
                </a:r>
                <a:r>
                  <a:rPr lang="en-US" dirty="0"/>
                  <a:t>: a significant number of their subtrees can be collapsed into B-Tree nodes with appropriate separators. </a:t>
                </a:r>
              </a:p>
              <a:p>
                <a:pPr lvl="1"/>
                <a:r>
                  <a:rPr lang="en-US" dirty="0"/>
                  <a:t>Several subtrees are thus </a:t>
                </a:r>
                <a:r>
                  <a:rPr lang="en-US" b="1" dirty="0"/>
                  <a:t>redundant</a:t>
                </a:r>
                <a:r>
                  <a:rPr lang="en-US" dirty="0"/>
                  <a:t> and add to </a:t>
                </a:r>
                <a:r>
                  <a:rPr lang="en-US" dirty="0">
                    <a:solidFill>
                      <a:srgbClr val="7030A0"/>
                    </a:solidFill>
                  </a:rPr>
                  <a:t>an </a:t>
                </a:r>
                <a:r>
                  <a:rPr lang="en-US" b="1" dirty="0">
                    <a:solidFill>
                      <a:srgbClr val="7030A0"/>
                    </a:solidFill>
                  </a:rPr>
                  <a:t>intractable storage cost for the index.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56CC3-6B41-8F47-ABD2-0784FAE46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5" y="1825625"/>
                <a:ext cx="11069595" cy="4351338"/>
              </a:xfrm>
              <a:blipFill>
                <a:blip r:embed="rId2"/>
                <a:stretch>
                  <a:fillRect l="-916" t="-3509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24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true story: &lt;K, V&gt; pairs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6EEA40-DF5A-4002-B2E6-89B167473AE6}"/>
              </a:ext>
            </a:extLst>
          </p:cNvPr>
          <p:cNvSpPr/>
          <p:nvPr/>
        </p:nvSpPr>
        <p:spPr>
          <a:xfrm>
            <a:off x="2345831" y="2368973"/>
            <a:ext cx="1016000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9E454-7CC6-4490-B2FE-26C1781B755F}"/>
              </a:ext>
            </a:extLst>
          </p:cNvPr>
          <p:cNvCxnSpPr>
            <a:cxnSpLocks/>
          </p:cNvCxnSpPr>
          <p:nvPr/>
        </p:nvCxnSpPr>
        <p:spPr>
          <a:xfrm flipH="1">
            <a:off x="2176498" y="2955996"/>
            <a:ext cx="372534" cy="677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2B8474-307A-49A7-8E53-9CA3221BBAA3}"/>
              </a:ext>
            </a:extLst>
          </p:cNvPr>
          <p:cNvCxnSpPr>
            <a:cxnSpLocks/>
          </p:cNvCxnSpPr>
          <p:nvPr/>
        </p:nvCxnSpPr>
        <p:spPr>
          <a:xfrm>
            <a:off x="3139441" y="2955996"/>
            <a:ext cx="1276491" cy="598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2B0B3C32-4078-4714-9743-05752A7F4317}"/>
              </a:ext>
            </a:extLst>
          </p:cNvPr>
          <p:cNvSpPr/>
          <p:nvPr/>
        </p:nvSpPr>
        <p:spPr>
          <a:xfrm>
            <a:off x="4168987" y="3554307"/>
            <a:ext cx="1016000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F10D4E-177D-42F5-B02F-8D857EA67F55}"/>
              </a:ext>
            </a:extLst>
          </p:cNvPr>
          <p:cNvCxnSpPr>
            <a:cxnSpLocks/>
          </p:cNvCxnSpPr>
          <p:nvPr/>
        </p:nvCxnSpPr>
        <p:spPr>
          <a:xfrm flipH="1">
            <a:off x="4195798" y="4130041"/>
            <a:ext cx="220134" cy="688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4B846700-13DA-49A1-888A-514E7CEBC628}"/>
              </a:ext>
            </a:extLst>
          </p:cNvPr>
          <p:cNvSpPr/>
          <p:nvPr/>
        </p:nvSpPr>
        <p:spPr>
          <a:xfrm>
            <a:off x="3828909" y="4897685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4859E1-A716-41AC-A782-BD8EB5E262FE}"/>
              </a:ext>
            </a:extLst>
          </p:cNvPr>
          <p:cNvCxnSpPr>
            <a:cxnSpLocks/>
          </p:cNvCxnSpPr>
          <p:nvPr/>
        </p:nvCxnSpPr>
        <p:spPr>
          <a:xfrm>
            <a:off x="4726376" y="4130041"/>
            <a:ext cx="434622" cy="688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4">
            <a:extLst>
              <a:ext uri="{FF2B5EF4-FFF2-40B4-BE49-F238E27FC236}">
                <a16:creationId xmlns:a16="http://schemas.microsoft.com/office/drawing/2014/main" id="{99AC1487-9E16-46B0-819A-43741F9B0D65}"/>
              </a:ext>
            </a:extLst>
          </p:cNvPr>
          <p:cNvSpPr/>
          <p:nvPr/>
        </p:nvSpPr>
        <p:spPr>
          <a:xfrm>
            <a:off x="4892887" y="4897685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EA7FDBD5-1018-4CC5-A567-C3B218A98516}"/>
              </a:ext>
            </a:extLst>
          </p:cNvPr>
          <p:cNvSpPr/>
          <p:nvPr/>
        </p:nvSpPr>
        <p:spPr>
          <a:xfrm>
            <a:off x="1507631" y="3694536"/>
            <a:ext cx="1016000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10, 20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D25B28-2710-43C6-BBEA-004D4ADA4969}"/>
              </a:ext>
            </a:extLst>
          </p:cNvPr>
          <p:cNvCxnSpPr>
            <a:cxnSpLocks/>
          </p:cNvCxnSpPr>
          <p:nvPr/>
        </p:nvCxnSpPr>
        <p:spPr>
          <a:xfrm>
            <a:off x="2266105" y="4238167"/>
            <a:ext cx="486126" cy="621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285AA1A0-6898-4CB5-A746-EF217DA1D8EA}"/>
              </a:ext>
            </a:extLst>
          </p:cNvPr>
          <p:cNvSpPr/>
          <p:nvPr/>
        </p:nvSpPr>
        <p:spPr>
          <a:xfrm>
            <a:off x="2523631" y="4859937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0A3A0F-4CA4-461B-82A7-A60B2E1C117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015631" y="4270270"/>
            <a:ext cx="0" cy="627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29">
            <a:extLst>
              <a:ext uri="{FF2B5EF4-FFF2-40B4-BE49-F238E27FC236}">
                <a16:creationId xmlns:a16="http://schemas.microsoft.com/office/drawing/2014/main" id="{AEC9B6EE-D3D6-4675-860A-19E088E1EE8D}"/>
              </a:ext>
            </a:extLst>
          </p:cNvPr>
          <p:cNvSpPr/>
          <p:nvPr/>
        </p:nvSpPr>
        <p:spPr>
          <a:xfrm>
            <a:off x="1661090" y="4875108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F6AAE-2485-4D62-80B8-411E4ECCE888}"/>
              </a:ext>
            </a:extLst>
          </p:cNvPr>
          <p:cNvCxnSpPr>
            <a:cxnSpLocks/>
          </p:cNvCxnSpPr>
          <p:nvPr/>
        </p:nvCxnSpPr>
        <p:spPr>
          <a:xfrm flipH="1">
            <a:off x="1220648" y="4270270"/>
            <a:ext cx="286984" cy="548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33">
            <a:extLst>
              <a:ext uri="{FF2B5EF4-FFF2-40B4-BE49-F238E27FC236}">
                <a16:creationId xmlns:a16="http://schemas.microsoft.com/office/drawing/2014/main" id="{2540B8AF-A02F-451A-B95A-4B0F98787E91}"/>
              </a:ext>
            </a:extLst>
          </p:cNvPr>
          <p:cNvSpPr/>
          <p:nvPr/>
        </p:nvSpPr>
        <p:spPr>
          <a:xfrm>
            <a:off x="718294" y="4819546"/>
            <a:ext cx="733778" cy="5757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3139441" y="2368973"/>
            <a:ext cx="822959" cy="282787"/>
          </a:xfrm>
          <a:prstGeom prst="curved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V="1">
            <a:off x="1317679" y="3361214"/>
            <a:ext cx="687245" cy="307342"/>
          </a:xfrm>
          <a:prstGeom prst="curved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2266105" y="3717113"/>
            <a:ext cx="644452" cy="58792"/>
          </a:xfrm>
          <a:prstGeom prst="curved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4765478" y="3299016"/>
            <a:ext cx="468815" cy="32222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6200000" flipH="1">
            <a:off x="4135333" y="5280855"/>
            <a:ext cx="927523" cy="874148"/>
          </a:xfrm>
          <a:prstGeom prst="curved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6542" y="2683292"/>
            <a:ext cx="125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Jared, 421083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4783" y="2088932"/>
            <a:ext cx="107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Michael, 8781230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46471" y="3431730"/>
            <a:ext cx="107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Jackie, 4567676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76987" y="6228213"/>
            <a:ext cx="107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David, 546867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70894" y="2896518"/>
            <a:ext cx="107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Raeesha</a:t>
            </a:r>
            <a:r>
              <a:rPr lang="en-US" i="1" dirty="0">
                <a:solidFill>
                  <a:srgbClr val="FF0000"/>
                </a:solidFill>
              </a:rPr>
              <a:t>, 2346487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6817623" y="1459615"/>
          <a:ext cx="4793703" cy="4347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68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600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3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65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">
                          <a:srgbClr val="E911F9">
                            <a:tint val="66000"/>
                            <a:satMod val="160000"/>
                          </a:srgbClr>
                        </a:gs>
                        <a:gs pos="17000">
                          <a:srgbClr val="FECAFF"/>
                        </a:gs>
                        <a:gs pos="73000">
                          <a:srgbClr val="E911F9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" name="Oval 35"/>
          <p:cNvSpPr/>
          <p:nvPr/>
        </p:nvSpPr>
        <p:spPr>
          <a:xfrm>
            <a:off x="556542" y="2651760"/>
            <a:ext cx="895530" cy="77997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878741" y="2088932"/>
            <a:ext cx="1480499" cy="77997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12173" y="2743522"/>
            <a:ext cx="1480499" cy="7799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739613" y="3355621"/>
            <a:ext cx="1480499" cy="7799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92042" y="6148188"/>
            <a:ext cx="1480499" cy="77997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 rot="16200000">
            <a:off x="9781336" y="4445995"/>
            <a:ext cx="420758" cy="3139441"/>
          </a:xfrm>
          <a:prstGeom prst="leftBrace">
            <a:avLst>
              <a:gd name="adj1" fmla="val 8333"/>
              <a:gd name="adj2" fmla="val 54379"/>
            </a:avLst>
          </a:prstGeom>
          <a:ln>
            <a:solidFill>
              <a:srgbClr val="E91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2480" y="6224388"/>
            <a:ext cx="3977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rgbClr val="E911F9"/>
                </a:solidFill>
              </a:rPr>
              <a:t>This is what we want (the value)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461760" y="1280160"/>
            <a:ext cx="2286000" cy="48680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17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BDDC-70AD-364C-AF39-56B82F872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620"/>
          </a:xfrm>
        </p:spPr>
        <p:txBody>
          <a:bodyPr/>
          <a:lstStyle/>
          <a:p>
            <a:r>
              <a:rPr lang="en-US" dirty="0"/>
              <a:t>When indexing into a large DB….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23464-1BC6-9747-996F-E1CF6C74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Mnemonic rule</a:t>
            </a: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079C5C88-9C19-C848-9C95-5ED676F732A7}"/>
              </a:ext>
            </a:extLst>
          </p:cNvPr>
          <p:cNvSpPr/>
          <p:nvPr/>
        </p:nvSpPr>
        <p:spPr>
          <a:xfrm>
            <a:off x="1578076" y="5220929"/>
            <a:ext cx="3834581" cy="1371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4018DB88-1506-DF47-AB1D-52AB6D886F66}"/>
              </a:ext>
            </a:extLst>
          </p:cNvPr>
          <p:cNvSpPr/>
          <p:nvPr/>
        </p:nvSpPr>
        <p:spPr>
          <a:xfrm>
            <a:off x="7290618" y="5220929"/>
            <a:ext cx="3834581" cy="1371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3D0C8C-B238-764D-9BBB-1DA2D36A2ABF}"/>
              </a:ext>
            </a:extLst>
          </p:cNvPr>
          <p:cNvSpPr/>
          <p:nvPr/>
        </p:nvSpPr>
        <p:spPr>
          <a:xfrm>
            <a:off x="3601063" y="4763727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59B613-7635-4744-935E-633E77D996D7}"/>
              </a:ext>
            </a:extLst>
          </p:cNvPr>
          <p:cNvSpPr/>
          <p:nvPr/>
        </p:nvSpPr>
        <p:spPr>
          <a:xfrm>
            <a:off x="4031223" y="4763728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F00B41-7FBD-CC4F-9C3D-D2CDE3C88CDF}"/>
              </a:ext>
            </a:extLst>
          </p:cNvPr>
          <p:cNvSpPr/>
          <p:nvPr/>
        </p:nvSpPr>
        <p:spPr>
          <a:xfrm>
            <a:off x="4532667" y="4763729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C2F42E-39F5-0D43-8A75-E4D29942DFF8}"/>
              </a:ext>
            </a:extLst>
          </p:cNvPr>
          <p:cNvSpPr/>
          <p:nvPr/>
        </p:nvSpPr>
        <p:spPr>
          <a:xfrm>
            <a:off x="4994781" y="4768647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A3D9C0-8BEF-CC48-B9DE-FB7C08D48E99}"/>
              </a:ext>
            </a:extLst>
          </p:cNvPr>
          <p:cNvSpPr/>
          <p:nvPr/>
        </p:nvSpPr>
        <p:spPr>
          <a:xfrm>
            <a:off x="1777183" y="4753896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62183E-5C5B-A548-86AA-7FB432B8B434}"/>
              </a:ext>
            </a:extLst>
          </p:cNvPr>
          <p:cNvSpPr/>
          <p:nvPr/>
        </p:nvSpPr>
        <p:spPr>
          <a:xfrm>
            <a:off x="2207343" y="4753897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23A094-3DA7-054F-ACA2-A33D706506C3}"/>
              </a:ext>
            </a:extLst>
          </p:cNvPr>
          <p:cNvSpPr/>
          <p:nvPr/>
        </p:nvSpPr>
        <p:spPr>
          <a:xfrm>
            <a:off x="2708787" y="4753898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202CD-E598-AE4A-A0F0-25659E73706B}"/>
              </a:ext>
            </a:extLst>
          </p:cNvPr>
          <p:cNvSpPr/>
          <p:nvPr/>
        </p:nvSpPr>
        <p:spPr>
          <a:xfrm>
            <a:off x="3170901" y="4758816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E56BD3-F810-7C49-9D4D-4412218EB6D0}"/>
              </a:ext>
            </a:extLst>
          </p:cNvPr>
          <p:cNvSpPr/>
          <p:nvPr/>
        </p:nvSpPr>
        <p:spPr>
          <a:xfrm>
            <a:off x="2035286" y="4301623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C3BD4D-CEEB-8B4A-AE5F-815CCD8A890D}"/>
              </a:ext>
            </a:extLst>
          </p:cNvPr>
          <p:cNvSpPr/>
          <p:nvPr/>
        </p:nvSpPr>
        <p:spPr>
          <a:xfrm>
            <a:off x="2984102" y="4277044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2301B9-694B-C54D-845F-143A6D7C5747}"/>
              </a:ext>
            </a:extLst>
          </p:cNvPr>
          <p:cNvSpPr/>
          <p:nvPr/>
        </p:nvSpPr>
        <p:spPr>
          <a:xfrm>
            <a:off x="3859174" y="4281962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FC5921-775A-7948-B261-395A4A0BD0D9}"/>
              </a:ext>
            </a:extLst>
          </p:cNvPr>
          <p:cNvSpPr/>
          <p:nvPr/>
        </p:nvSpPr>
        <p:spPr>
          <a:xfrm>
            <a:off x="4807984" y="4198392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6B158A-293E-B84A-A426-9E04C39C28EB}"/>
              </a:ext>
            </a:extLst>
          </p:cNvPr>
          <p:cNvSpPr/>
          <p:nvPr/>
        </p:nvSpPr>
        <p:spPr>
          <a:xfrm>
            <a:off x="4340952" y="3657616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90AFC5-A4E1-AA4E-B9E4-E0049FF5D290}"/>
              </a:ext>
            </a:extLst>
          </p:cNvPr>
          <p:cNvSpPr/>
          <p:nvPr/>
        </p:nvSpPr>
        <p:spPr>
          <a:xfrm>
            <a:off x="2458075" y="3677279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CCEE40-292B-DA4A-84D0-D70754BBF12D}"/>
              </a:ext>
            </a:extLst>
          </p:cNvPr>
          <p:cNvSpPr/>
          <p:nvPr/>
        </p:nvSpPr>
        <p:spPr>
          <a:xfrm>
            <a:off x="3465877" y="3003772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6FACAC-B0CB-5C40-AF54-C7BFF380C334}"/>
              </a:ext>
            </a:extLst>
          </p:cNvPr>
          <p:cNvCxnSpPr>
            <a:stCxn id="20" idx="2"/>
            <a:endCxn id="19" idx="6"/>
          </p:cNvCxnSpPr>
          <p:nvPr/>
        </p:nvCxnSpPr>
        <p:spPr>
          <a:xfrm flipH="1">
            <a:off x="2738294" y="3151256"/>
            <a:ext cx="727583" cy="673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3B4F89-8408-9347-8BFF-FEFC85A8E4B1}"/>
              </a:ext>
            </a:extLst>
          </p:cNvPr>
          <p:cNvCxnSpPr>
            <a:cxnSpLocks/>
            <a:endCxn id="14" idx="7"/>
          </p:cNvCxnSpPr>
          <p:nvPr/>
        </p:nvCxnSpPr>
        <p:spPr>
          <a:xfrm flipH="1">
            <a:off x="2274468" y="4026317"/>
            <a:ext cx="242600" cy="318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3BA4A9-8D80-734D-B44D-4549324628C4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1984783" y="4553393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3FB3FC-0C92-CE4E-A404-DB7485CB86C5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848897" y="4499321"/>
            <a:ext cx="131992" cy="254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297DFC-0055-BD42-8490-816D334BF71C}"/>
              </a:ext>
            </a:extLst>
          </p:cNvPr>
          <p:cNvCxnSpPr>
            <a:cxnSpLocks/>
          </p:cNvCxnSpPr>
          <p:nvPr/>
        </p:nvCxnSpPr>
        <p:spPr>
          <a:xfrm flipH="1">
            <a:off x="3768213" y="4548483"/>
            <a:ext cx="131992" cy="254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B66FB7-4FFD-C64A-B1B5-0F109E297F7D}"/>
              </a:ext>
            </a:extLst>
          </p:cNvPr>
          <p:cNvCxnSpPr>
            <a:cxnSpLocks/>
          </p:cNvCxnSpPr>
          <p:nvPr/>
        </p:nvCxnSpPr>
        <p:spPr>
          <a:xfrm flipH="1">
            <a:off x="4702272" y="4464913"/>
            <a:ext cx="131992" cy="254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DC6F72-59C4-2542-A7F4-87C7063AE3D6}"/>
              </a:ext>
            </a:extLst>
          </p:cNvPr>
          <p:cNvCxnSpPr>
            <a:cxnSpLocks/>
          </p:cNvCxnSpPr>
          <p:nvPr/>
        </p:nvCxnSpPr>
        <p:spPr>
          <a:xfrm flipH="1">
            <a:off x="4161505" y="3953639"/>
            <a:ext cx="131992" cy="254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F98568-0A2A-D641-8A4C-22E71CC1639D}"/>
              </a:ext>
            </a:extLst>
          </p:cNvPr>
          <p:cNvCxnSpPr>
            <a:cxnSpLocks/>
            <a:endCxn id="9" idx="7"/>
          </p:cNvCxnSpPr>
          <p:nvPr/>
        </p:nvCxnSpPr>
        <p:spPr>
          <a:xfrm>
            <a:off x="5030908" y="4499329"/>
            <a:ext cx="203055" cy="312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18FDAB-8076-6F47-B3C8-BF094515D907}"/>
              </a:ext>
            </a:extLst>
          </p:cNvPr>
          <p:cNvCxnSpPr>
            <a:cxnSpLocks/>
          </p:cNvCxnSpPr>
          <p:nvPr/>
        </p:nvCxnSpPr>
        <p:spPr>
          <a:xfrm>
            <a:off x="4608129" y="3899574"/>
            <a:ext cx="203055" cy="312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9CD2C5-F097-7C44-BDF5-B3EFA818781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57638" y="3181818"/>
            <a:ext cx="624351" cy="518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F995AC-9042-B648-97B7-8C822E2A9E37}"/>
              </a:ext>
            </a:extLst>
          </p:cNvPr>
          <p:cNvCxnSpPr>
            <a:cxnSpLocks/>
            <a:endCxn id="7" idx="7"/>
          </p:cNvCxnSpPr>
          <p:nvPr/>
        </p:nvCxnSpPr>
        <p:spPr>
          <a:xfrm>
            <a:off x="4067358" y="4523915"/>
            <a:ext cx="203047" cy="283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B5F121-6A04-5C4A-9881-2DB07402D2E1}"/>
              </a:ext>
            </a:extLst>
          </p:cNvPr>
          <p:cNvCxnSpPr>
            <a:cxnSpLocks/>
          </p:cNvCxnSpPr>
          <p:nvPr/>
        </p:nvCxnSpPr>
        <p:spPr>
          <a:xfrm>
            <a:off x="3202118" y="4484587"/>
            <a:ext cx="203047" cy="283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9325AD-01A5-7941-A686-B7E095FD9459}"/>
              </a:ext>
            </a:extLst>
          </p:cNvPr>
          <p:cNvCxnSpPr>
            <a:cxnSpLocks/>
          </p:cNvCxnSpPr>
          <p:nvPr/>
        </p:nvCxnSpPr>
        <p:spPr>
          <a:xfrm>
            <a:off x="2735093" y="4002809"/>
            <a:ext cx="203047" cy="283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6250EC-864E-A74D-9399-CD070F0AA3C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23819" y="4553410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107FECF-4D5D-504A-8CB5-C62A8D298B40}"/>
              </a:ext>
            </a:extLst>
          </p:cNvPr>
          <p:cNvCxnSpPr>
            <a:cxnSpLocks/>
          </p:cNvCxnSpPr>
          <p:nvPr/>
        </p:nvCxnSpPr>
        <p:spPr>
          <a:xfrm flipH="1">
            <a:off x="1724236" y="5059751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41F747A-5242-1A43-AC8F-BFDDB4FC3129}"/>
              </a:ext>
            </a:extLst>
          </p:cNvPr>
          <p:cNvCxnSpPr>
            <a:cxnSpLocks/>
          </p:cNvCxnSpPr>
          <p:nvPr/>
        </p:nvCxnSpPr>
        <p:spPr>
          <a:xfrm>
            <a:off x="1963272" y="5059768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2028EB7-9107-5C43-98F1-00D895EF012C}"/>
              </a:ext>
            </a:extLst>
          </p:cNvPr>
          <p:cNvCxnSpPr>
            <a:cxnSpLocks/>
          </p:cNvCxnSpPr>
          <p:nvPr/>
        </p:nvCxnSpPr>
        <p:spPr>
          <a:xfrm flipH="1">
            <a:off x="2215848" y="5020425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038631-AA9A-E047-8DCA-05B1907DBFC0}"/>
              </a:ext>
            </a:extLst>
          </p:cNvPr>
          <p:cNvCxnSpPr>
            <a:cxnSpLocks/>
          </p:cNvCxnSpPr>
          <p:nvPr/>
        </p:nvCxnSpPr>
        <p:spPr>
          <a:xfrm>
            <a:off x="2454884" y="5020442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752137-2F92-0749-B89D-DB202D6D41D3}"/>
              </a:ext>
            </a:extLst>
          </p:cNvPr>
          <p:cNvCxnSpPr>
            <a:cxnSpLocks/>
          </p:cNvCxnSpPr>
          <p:nvPr/>
        </p:nvCxnSpPr>
        <p:spPr>
          <a:xfrm flipH="1">
            <a:off x="2707458" y="4995847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B11E9F-3B57-924E-AA60-A77908BED8D6}"/>
              </a:ext>
            </a:extLst>
          </p:cNvPr>
          <p:cNvCxnSpPr>
            <a:cxnSpLocks/>
          </p:cNvCxnSpPr>
          <p:nvPr/>
        </p:nvCxnSpPr>
        <p:spPr>
          <a:xfrm>
            <a:off x="2946494" y="4995864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CB7CC36-A8CA-214D-9932-E04A8F6BAB27}"/>
              </a:ext>
            </a:extLst>
          </p:cNvPr>
          <p:cNvCxnSpPr>
            <a:cxnSpLocks/>
          </p:cNvCxnSpPr>
          <p:nvPr/>
        </p:nvCxnSpPr>
        <p:spPr>
          <a:xfrm flipH="1">
            <a:off x="3154824" y="5000765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40AEDB1-EDC6-6047-B474-D1DADE8933D7}"/>
              </a:ext>
            </a:extLst>
          </p:cNvPr>
          <p:cNvCxnSpPr>
            <a:cxnSpLocks/>
          </p:cNvCxnSpPr>
          <p:nvPr/>
        </p:nvCxnSpPr>
        <p:spPr>
          <a:xfrm>
            <a:off x="3393860" y="5000782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EEF8A90-6EB0-6B49-964A-FACFA121AD07}"/>
              </a:ext>
            </a:extLst>
          </p:cNvPr>
          <p:cNvCxnSpPr>
            <a:cxnSpLocks/>
          </p:cNvCxnSpPr>
          <p:nvPr/>
        </p:nvCxnSpPr>
        <p:spPr>
          <a:xfrm flipH="1">
            <a:off x="3572693" y="5035180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76EF00-4F05-4C4E-976B-E704BD90A31F}"/>
              </a:ext>
            </a:extLst>
          </p:cNvPr>
          <p:cNvCxnSpPr>
            <a:cxnSpLocks/>
          </p:cNvCxnSpPr>
          <p:nvPr/>
        </p:nvCxnSpPr>
        <p:spPr>
          <a:xfrm>
            <a:off x="3811729" y="5035197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0B841F-4BB5-F846-A805-9A1BC3BF9EEF}"/>
              </a:ext>
            </a:extLst>
          </p:cNvPr>
          <p:cNvCxnSpPr>
            <a:cxnSpLocks/>
          </p:cNvCxnSpPr>
          <p:nvPr/>
        </p:nvCxnSpPr>
        <p:spPr>
          <a:xfrm flipH="1">
            <a:off x="4005306" y="5010603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13C44D-D576-C64B-93BC-209B171562E3}"/>
              </a:ext>
            </a:extLst>
          </p:cNvPr>
          <p:cNvCxnSpPr>
            <a:cxnSpLocks/>
          </p:cNvCxnSpPr>
          <p:nvPr/>
        </p:nvCxnSpPr>
        <p:spPr>
          <a:xfrm>
            <a:off x="4244342" y="5010620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03D1ED0-867E-D941-A5E4-7E09D1ECF289}"/>
              </a:ext>
            </a:extLst>
          </p:cNvPr>
          <p:cNvCxnSpPr>
            <a:cxnSpLocks/>
          </p:cNvCxnSpPr>
          <p:nvPr/>
        </p:nvCxnSpPr>
        <p:spPr>
          <a:xfrm flipH="1">
            <a:off x="4511663" y="5045017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EE4D872-5218-DA4C-9364-5F99953BEE19}"/>
              </a:ext>
            </a:extLst>
          </p:cNvPr>
          <p:cNvCxnSpPr>
            <a:cxnSpLocks/>
          </p:cNvCxnSpPr>
          <p:nvPr/>
        </p:nvCxnSpPr>
        <p:spPr>
          <a:xfrm>
            <a:off x="4750699" y="5045034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8B4395-2D40-5A4B-8817-B19337873908}"/>
              </a:ext>
            </a:extLst>
          </p:cNvPr>
          <p:cNvCxnSpPr>
            <a:cxnSpLocks/>
          </p:cNvCxnSpPr>
          <p:nvPr/>
        </p:nvCxnSpPr>
        <p:spPr>
          <a:xfrm flipH="1">
            <a:off x="4988529" y="5064683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9348A72-4E5A-C84D-8787-FA82616AD4F1}"/>
              </a:ext>
            </a:extLst>
          </p:cNvPr>
          <p:cNvCxnSpPr>
            <a:cxnSpLocks/>
          </p:cNvCxnSpPr>
          <p:nvPr/>
        </p:nvCxnSpPr>
        <p:spPr>
          <a:xfrm>
            <a:off x="5227565" y="5064700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921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BDDC-70AD-364C-AF39-56B82F872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620"/>
          </a:xfrm>
        </p:spPr>
        <p:txBody>
          <a:bodyPr/>
          <a:lstStyle/>
          <a:p>
            <a:r>
              <a:rPr lang="en-US" dirty="0"/>
              <a:t>When indexing into a large DB….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23464-1BC6-9747-996F-E1CF6C74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Mnemonic rule</a:t>
            </a: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079C5C88-9C19-C848-9C95-5ED676F732A7}"/>
              </a:ext>
            </a:extLst>
          </p:cNvPr>
          <p:cNvSpPr/>
          <p:nvPr/>
        </p:nvSpPr>
        <p:spPr>
          <a:xfrm>
            <a:off x="1578076" y="5220929"/>
            <a:ext cx="3834581" cy="1371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4018DB88-1506-DF47-AB1D-52AB6D886F66}"/>
              </a:ext>
            </a:extLst>
          </p:cNvPr>
          <p:cNvSpPr/>
          <p:nvPr/>
        </p:nvSpPr>
        <p:spPr>
          <a:xfrm>
            <a:off x="7290618" y="5220929"/>
            <a:ext cx="3834581" cy="1371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A3D9C0-8BEF-CC48-B9DE-FB7C08D48E99}"/>
              </a:ext>
            </a:extLst>
          </p:cNvPr>
          <p:cNvSpPr/>
          <p:nvPr/>
        </p:nvSpPr>
        <p:spPr>
          <a:xfrm>
            <a:off x="1752681" y="4905734"/>
            <a:ext cx="304721" cy="1431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62183E-5C5B-A548-86AA-7FB432B8B434}"/>
              </a:ext>
            </a:extLst>
          </p:cNvPr>
          <p:cNvSpPr/>
          <p:nvPr/>
        </p:nvSpPr>
        <p:spPr>
          <a:xfrm>
            <a:off x="2182841" y="4905735"/>
            <a:ext cx="304721" cy="1431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23A094-3DA7-054F-ACA2-A33D706506C3}"/>
              </a:ext>
            </a:extLst>
          </p:cNvPr>
          <p:cNvSpPr/>
          <p:nvPr/>
        </p:nvSpPr>
        <p:spPr>
          <a:xfrm>
            <a:off x="2684285" y="4905736"/>
            <a:ext cx="304721" cy="1431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202CD-E598-AE4A-A0F0-25659E73706B}"/>
              </a:ext>
            </a:extLst>
          </p:cNvPr>
          <p:cNvSpPr/>
          <p:nvPr/>
        </p:nvSpPr>
        <p:spPr>
          <a:xfrm>
            <a:off x="3146399" y="4910654"/>
            <a:ext cx="304721" cy="1431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E56BD3-F810-7C49-9D4D-4412218EB6D0}"/>
              </a:ext>
            </a:extLst>
          </p:cNvPr>
          <p:cNvSpPr/>
          <p:nvPr/>
        </p:nvSpPr>
        <p:spPr>
          <a:xfrm>
            <a:off x="2035286" y="4301623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C3BD4D-CEEB-8B4A-AE5F-815CCD8A890D}"/>
              </a:ext>
            </a:extLst>
          </p:cNvPr>
          <p:cNvSpPr/>
          <p:nvPr/>
        </p:nvSpPr>
        <p:spPr>
          <a:xfrm>
            <a:off x="2984102" y="4277044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2301B9-694B-C54D-845F-143A6D7C5747}"/>
              </a:ext>
            </a:extLst>
          </p:cNvPr>
          <p:cNvSpPr/>
          <p:nvPr/>
        </p:nvSpPr>
        <p:spPr>
          <a:xfrm>
            <a:off x="3859174" y="4281962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FC5921-775A-7948-B261-395A4A0BD0D9}"/>
              </a:ext>
            </a:extLst>
          </p:cNvPr>
          <p:cNvSpPr/>
          <p:nvPr/>
        </p:nvSpPr>
        <p:spPr>
          <a:xfrm>
            <a:off x="4807984" y="4198392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6B158A-293E-B84A-A426-9E04C39C28EB}"/>
              </a:ext>
            </a:extLst>
          </p:cNvPr>
          <p:cNvSpPr/>
          <p:nvPr/>
        </p:nvSpPr>
        <p:spPr>
          <a:xfrm>
            <a:off x="4340952" y="3657616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90AFC5-A4E1-AA4E-B9E4-E0049FF5D290}"/>
              </a:ext>
            </a:extLst>
          </p:cNvPr>
          <p:cNvSpPr/>
          <p:nvPr/>
        </p:nvSpPr>
        <p:spPr>
          <a:xfrm>
            <a:off x="2458075" y="3677279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CCEE40-292B-DA4A-84D0-D70754BBF12D}"/>
              </a:ext>
            </a:extLst>
          </p:cNvPr>
          <p:cNvSpPr/>
          <p:nvPr/>
        </p:nvSpPr>
        <p:spPr>
          <a:xfrm>
            <a:off x="3465877" y="3003772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6FACAC-B0CB-5C40-AF54-C7BFF380C334}"/>
              </a:ext>
            </a:extLst>
          </p:cNvPr>
          <p:cNvCxnSpPr>
            <a:stCxn id="20" idx="2"/>
            <a:endCxn id="19" idx="6"/>
          </p:cNvCxnSpPr>
          <p:nvPr/>
        </p:nvCxnSpPr>
        <p:spPr>
          <a:xfrm flipH="1">
            <a:off x="2738294" y="3151256"/>
            <a:ext cx="727583" cy="673507"/>
          </a:xfrm>
          <a:prstGeom prst="straightConnector1">
            <a:avLst/>
          </a:prstGeom>
          <a:ln>
            <a:solidFill>
              <a:schemeClr val="bg1">
                <a:lumMod val="75000"/>
                <a:alpha val="66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3B4F89-8408-9347-8BFF-FEFC85A8E4B1}"/>
              </a:ext>
            </a:extLst>
          </p:cNvPr>
          <p:cNvCxnSpPr>
            <a:cxnSpLocks/>
            <a:endCxn id="14" idx="7"/>
          </p:cNvCxnSpPr>
          <p:nvPr/>
        </p:nvCxnSpPr>
        <p:spPr>
          <a:xfrm flipH="1">
            <a:off x="2274468" y="4026317"/>
            <a:ext cx="242600" cy="318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3BA4A9-8D80-734D-B44D-4549324628C4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1984783" y="4553393"/>
            <a:ext cx="91540" cy="19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297DFC-0055-BD42-8490-816D334BF71C}"/>
              </a:ext>
            </a:extLst>
          </p:cNvPr>
          <p:cNvCxnSpPr>
            <a:cxnSpLocks/>
          </p:cNvCxnSpPr>
          <p:nvPr/>
        </p:nvCxnSpPr>
        <p:spPr>
          <a:xfrm flipH="1">
            <a:off x="3768213" y="4548483"/>
            <a:ext cx="131992" cy="254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B66FB7-4FFD-C64A-B1B5-0F109E297F7D}"/>
              </a:ext>
            </a:extLst>
          </p:cNvPr>
          <p:cNvCxnSpPr>
            <a:cxnSpLocks/>
          </p:cNvCxnSpPr>
          <p:nvPr/>
        </p:nvCxnSpPr>
        <p:spPr>
          <a:xfrm flipH="1">
            <a:off x="4702272" y="4464913"/>
            <a:ext cx="131992" cy="254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DC6F72-59C4-2542-A7F4-87C7063AE3D6}"/>
              </a:ext>
            </a:extLst>
          </p:cNvPr>
          <p:cNvCxnSpPr>
            <a:cxnSpLocks/>
          </p:cNvCxnSpPr>
          <p:nvPr/>
        </p:nvCxnSpPr>
        <p:spPr>
          <a:xfrm flipH="1">
            <a:off x="4161505" y="3953639"/>
            <a:ext cx="131992" cy="254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F98568-0A2A-D641-8A4C-22E71CC1639D}"/>
              </a:ext>
            </a:extLst>
          </p:cNvPr>
          <p:cNvCxnSpPr>
            <a:cxnSpLocks/>
          </p:cNvCxnSpPr>
          <p:nvPr/>
        </p:nvCxnSpPr>
        <p:spPr>
          <a:xfrm>
            <a:off x="5030908" y="4499329"/>
            <a:ext cx="203055" cy="312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18FDAB-8076-6F47-B3C8-BF094515D907}"/>
              </a:ext>
            </a:extLst>
          </p:cNvPr>
          <p:cNvCxnSpPr>
            <a:cxnSpLocks/>
          </p:cNvCxnSpPr>
          <p:nvPr/>
        </p:nvCxnSpPr>
        <p:spPr>
          <a:xfrm>
            <a:off x="4608129" y="3899574"/>
            <a:ext cx="203055" cy="312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9CD2C5-F097-7C44-BDF5-B3EFA818781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57638" y="3181818"/>
            <a:ext cx="624351" cy="518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F995AC-9042-B648-97B7-8C822E2A9E37}"/>
              </a:ext>
            </a:extLst>
          </p:cNvPr>
          <p:cNvCxnSpPr>
            <a:cxnSpLocks/>
          </p:cNvCxnSpPr>
          <p:nvPr/>
        </p:nvCxnSpPr>
        <p:spPr>
          <a:xfrm>
            <a:off x="4067358" y="4523915"/>
            <a:ext cx="203047" cy="283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B5F121-6A04-5C4A-9881-2DB07402D2E1}"/>
              </a:ext>
            </a:extLst>
          </p:cNvPr>
          <p:cNvCxnSpPr>
            <a:cxnSpLocks/>
          </p:cNvCxnSpPr>
          <p:nvPr/>
        </p:nvCxnSpPr>
        <p:spPr>
          <a:xfrm>
            <a:off x="3202118" y="4484587"/>
            <a:ext cx="203047" cy="283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9325AD-01A5-7941-A686-B7E095FD9459}"/>
              </a:ext>
            </a:extLst>
          </p:cNvPr>
          <p:cNvCxnSpPr>
            <a:cxnSpLocks/>
          </p:cNvCxnSpPr>
          <p:nvPr/>
        </p:nvCxnSpPr>
        <p:spPr>
          <a:xfrm>
            <a:off x="2735093" y="4002809"/>
            <a:ext cx="203047" cy="283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107FECF-4D5D-504A-8CB5-C62A8D298B40}"/>
              </a:ext>
            </a:extLst>
          </p:cNvPr>
          <p:cNvCxnSpPr>
            <a:cxnSpLocks/>
          </p:cNvCxnSpPr>
          <p:nvPr/>
        </p:nvCxnSpPr>
        <p:spPr>
          <a:xfrm flipH="1">
            <a:off x="1724236" y="5059751"/>
            <a:ext cx="91540" cy="19611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41F747A-5242-1A43-AC8F-BFDDB4FC3129}"/>
              </a:ext>
            </a:extLst>
          </p:cNvPr>
          <p:cNvCxnSpPr>
            <a:cxnSpLocks/>
          </p:cNvCxnSpPr>
          <p:nvPr/>
        </p:nvCxnSpPr>
        <p:spPr>
          <a:xfrm>
            <a:off x="1963272" y="5059768"/>
            <a:ext cx="123634" cy="20048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2028EB7-9107-5C43-98F1-00D895EF012C}"/>
              </a:ext>
            </a:extLst>
          </p:cNvPr>
          <p:cNvCxnSpPr>
            <a:cxnSpLocks/>
          </p:cNvCxnSpPr>
          <p:nvPr/>
        </p:nvCxnSpPr>
        <p:spPr>
          <a:xfrm flipH="1">
            <a:off x="2215848" y="5020425"/>
            <a:ext cx="91540" cy="19611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038631-AA9A-E047-8DCA-05B1907DBFC0}"/>
              </a:ext>
            </a:extLst>
          </p:cNvPr>
          <p:cNvCxnSpPr>
            <a:cxnSpLocks/>
          </p:cNvCxnSpPr>
          <p:nvPr/>
        </p:nvCxnSpPr>
        <p:spPr>
          <a:xfrm>
            <a:off x="2454884" y="5020442"/>
            <a:ext cx="123634" cy="20048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752137-2F92-0749-B89D-DB202D6D41D3}"/>
              </a:ext>
            </a:extLst>
          </p:cNvPr>
          <p:cNvCxnSpPr>
            <a:cxnSpLocks/>
          </p:cNvCxnSpPr>
          <p:nvPr/>
        </p:nvCxnSpPr>
        <p:spPr>
          <a:xfrm flipH="1">
            <a:off x="2707458" y="4995847"/>
            <a:ext cx="91540" cy="19611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B11E9F-3B57-924E-AA60-A77908BED8D6}"/>
              </a:ext>
            </a:extLst>
          </p:cNvPr>
          <p:cNvCxnSpPr>
            <a:cxnSpLocks/>
          </p:cNvCxnSpPr>
          <p:nvPr/>
        </p:nvCxnSpPr>
        <p:spPr>
          <a:xfrm>
            <a:off x="2946494" y="4995864"/>
            <a:ext cx="123634" cy="20048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CB7CC36-A8CA-214D-9932-E04A8F6BAB27}"/>
              </a:ext>
            </a:extLst>
          </p:cNvPr>
          <p:cNvCxnSpPr>
            <a:cxnSpLocks/>
          </p:cNvCxnSpPr>
          <p:nvPr/>
        </p:nvCxnSpPr>
        <p:spPr>
          <a:xfrm flipH="1">
            <a:off x="3154824" y="5000765"/>
            <a:ext cx="91540" cy="19611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40AEDB1-EDC6-6047-B474-D1DADE8933D7}"/>
              </a:ext>
            </a:extLst>
          </p:cNvPr>
          <p:cNvCxnSpPr>
            <a:cxnSpLocks/>
          </p:cNvCxnSpPr>
          <p:nvPr/>
        </p:nvCxnSpPr>
        <p:spPr>
          <a:xfrm>
            <a:off x="3393860" y="5000782"/>
            <a:ext cx="123634" cy="20048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EEF8A90-6EB0-6B49-964A-FACFA121AD07}"/>
              </a:ext>
            </a:extLst>
          </p:cNvPr>
          <p:cNvCxnSpPr>
            <a:cxnSpLocks/>
          </p:cNvCxnSpPr>
          <p:nvPr/>
        </p:nvCxnSpPr>
        <p:spPr>
          <a:xfrm flipH="1">
            <a:off x="3572693" y="5035180"/>
            <a:ext cx="91540" cy="1961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76EF00-4F05-4C4E-976B-E704BD90A31F}"/>
              </a:ext>
            </a:extLst>
          </p:cNvPr>
          <p:cNvCxnSpPr>
            <a:cxnSpLocks/>
          </p:cNvCxnSpPr>
          <p:nvPr/>
        </p:nvCxnSpPr>
        <p:spPr>
          <a:xfrm>
            <a:off x="3811729" y="5035197"/>
            <a:ext cx="123634" cy="2004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0B841F-4BB5-F846-A805-9A1BC3BF9EEF}"/>
              </a:ext>
            </a:extLst>
          </p:cNvPr>
          <p:cNvCxnSpPr>
            <a:cxnSpLocks/>
          </p:cNvCxnSpPr>
          <p:nvPr/>
        </p:nvCxnSpPr>
        <p:spPr>
          <a:xfrm flipH="1">
            <a:off x="4005306" y="5010603"/>
            <a:ext cx="91540" cy="1961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13C44D-D576-C64B-93BC-209B171562E3}"/>
              </a:ext>
            </a:extLst>
          </p:cNvPr>
          <p:cNvCxnSpPr>
            <a:cxnSpLocks/>
          </p:cNvCxnSpPr>
          <p:nvPr/>
        </p:nvCxnSpPr>
        <p:spPr>
          <a:xfrm>
            <a:off x="4244342" y="5010620"/>
            <a:ext cx="123634" cy="2004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03D1ED0-867E-D941-A5E4-7E09D1ECF289}"/>
              </a:ext>
            </a:extLst>
          </p:cNvPr>
          <p:cNvCxnSpPr>
            <a:cxnSpLocks/>
          </p:cNvCxnSpPr>
          <p:nvPr/>
        </p:nvCxnSpPr>
        <p:spPr>
          <a:xfrm flipH="1">
            <a:off x="4511663" y="5045017"/>
            <a:ext cx="91540" cy="1961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EE4D872-5218-DA4C-9364-5F99953BEE19}"/>
              </a:ext>
            </a:extLst>
          </p:cNvPr>
          <p:cNvCxnSpPr>
            <a:cxnSpLocks/>
          </p:cNvCxnSpPr>
          <p:nvPr/>
        </p:nvCxnSpPr>
        <p:spPr>
          <a:xfrm>
            <a:off x="4750699" y="5045034"/>
            <a:ext cx="123634" cy="2004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8B4395-2D40-5A4B-8817-B19337873908}"/>
              </a:ext>
            </a:extLst>
          </p:cNvPr>
          <p:cNvCxnSpPr>
            <a:cxnSpLocks/>
          </p:cNvCxnSpPr>
          <p:nvPr/>
        </p:nvCxnSpPr>
        <p:spPr>
          <a:xfrm flipH="1">
            <a:off x="4988529" y="5064683"/>
            <a:ext cx="91540" cy="1961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9348A72-4E5A-C84D-8787-FA82616AD4F1}"/>
              </a:ext>
            </a:extLst>
          </p:cNvPr>
          <p:cNvCxnSpPr>
            <a:cxnSpLocks/>
          </p:cNvCxnSpPr>
          <p:nvPr/>
        </p:nvCxnSpPr>
        <p:spPr>
          <a:xfrm>
            <a:off x="5227565" y="5064700"/>
            <a:ext cx="123634" cy="2004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439310C-BB17-1141-901C-8896D6C639BF}"/>
              </a:ext>
            </a:extLst>
          </p:cNvPr>
          <p:cNvSpPr/>
          <p:nvPr/>
        </p:nvSpPr>
        <p:spPr>
          <a:xfrm>
            <a:off x="8952264" y="3827229"/>
            <a:ext cx="280219" cy="29496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5589EE-AD77-C34D-95A6-95E00D2A1154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8174766" y="3974713"/>
            <a:ext cx="777498" cy="302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207A4E-51AF-484A-B10A-016A398ED5EA}"/>
              </a:ext>
            </a:extLst>
          </p:cNvPr>
          <p:cNvCxnSpPr>
            <a:cxnSpLocks/>
          </p:cNvCxnSpPr>
          <p:nvPr/>
        </p:nvCxnSpPr>
        <p:spPr>
          <a:xfrm>
            <a:off x="9207908" y="3977176"/>
            <a:ext cx="938982" cy="308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A9D990A-D80D-6540-81A4-9A0D939A6B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34048" y="4433453"/>
          <a:ext cx="1666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30">
                  <a:extLst>
                    <a:ext uri="{9D8B030D-6E8A-4147-A177-3AD203B41FA5}">
                      <a16:colId xmlns:a16="http://schemas.microsoft.com/office/drawing/2014/main" val="548743802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3533348925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8222004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1345981196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1434608672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3212036292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1745731500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3502643478"/>
                    </a:ext>
                  </a:extLst>
                </a:gridCol>
              </a:tblGrid>
              <a:tr h="2124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41722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19D3121-4B1B-6143-B8D3-F263444DD2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7505" y="4803141"/>
          <a:ext cx="18745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91647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84040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931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946218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02743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5688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3654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722832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1093252"/>
                    </a:ext>
                  </a:extLst>
                </a:gridCol>
              </a:tblGrid>
              <a:tr h="2124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342759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9F8B47B-22AF-144F-AD69-AF65A0056AF6}"/>
              </a:ext>
            </a:extLst>
          </p:cNvPr>
          <p:cNvCxnSpPr>
            <a:cxnSpLocks/>
          </p:cNvCxnSpPr>
          <p:nvPr/>
        </p:nvCxnSpPr>
        <p:spPr>
          <a:xfrm>
            <a:off x="9081816" y="5099112"/>
            <a:ext cx="123634" cy="200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723F63-27BF-8740-AEA1-37AC9D41B674}"/>
              </a:ext>
            </a:extLst>
          </p:cNvPr>
          <p:cNvCxnSpPr>
            <a:cxnSpLocks/>
          </p:cNvCxnSpPr>
          <p:nvPr/>
        </p:nvCxnSpPr>
        <p:spPr>
          <a:xfrm>
            <a:off x="8806498" y="5074517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C3EBFBC-45D9-7A40-904F-B8A07B118719}"/>
              </a:ext>
            </a:extLst>
          </p:cNvPr>
          <p:cNvCxnSpPr>
            <a:cxnSpLocks/>
          </p:cNvCxnSpPr>
          <p:nvPr/>
        </p:nvCxnSpPr>
        <p:spPr>
          <a:xfrm>
            <a:off x="8575446" y="5094184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64C80E3-445B-3F4E-89AA-21BCFB869296}"/>
              </a:ext>
            </a:extLst>
          </p:cNvPr>
          <p:cNvCxnSpPr>
            <a:cxnSpLocks/>
          </p:cNvCxnSpPr>
          <p:nvPr/>
        </p:nvCxnSpPr>
        <p:spPr>
          <a:xfrm>
            <a:off x="8373886" y="5084354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DE7E575-80CC-2D46-9775-494CE026ECC4}"/>
              </a:ext>
            </a:extLst>
          </p:cNvPr>
          <p:cNvCxnSpPr>
            <a:cxnSpLocks/>
          </p:cNvCxnSpPr>
          <p:nvPr/>
        </p:nvCxnSpPr>
        <p:spPr>
          <a:xfrm>
            <a:off x="8177239" y="5108931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8F8FDA-E6AE-E144-8E30-AB3FBC16FA76}"/>
              </a:ext>
            </a:extLst>
          </p:cNvPr>
          <p:cNvCxnSpPr>
            <a:cxnSpLocks/>
          </p:cNvCxnSpPr>
          <p:nvPr/>
        </p:nvCxnSpPr>
        <p:spPr>
          <a:xfrm>
            <a:off x="7946187" y="5128598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EB3F69-CB7F-CE48-BAF8-03AF2EE2DF3B}"/>
              </a:ext>
            </a:extLst>
          </p:cNvPr>
          <p:cNvCxnSpPr>
            <a:cxnSpLocks/>
          </p:cNvCxnSpPr>
          <p:nvPr/>
        </p:nvCxnSpPr>
        <p:spPr>
          <a:xfrm>
            <a:off x="7744627" y="5118768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C2D4B38-90F4-1E4A-B697-FF9545F63B35}"/>
              </a:ext>
            </a:extLst>
          </p:cNvPr>
          <p:cNvCxnSpPr>
            <a:cxnSpLocks/>
          </p:cNvCxnSpPr>
          <p:nvPr/>
        </p:nvCxnSpPr>
        <p:spPr>
          <a:xfrm>
            <a:off x="7567646" y="5089271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8406A6-A56D-1B44-AEDA-F32AE768F81C}"/>
              </a:ext>
            </a:extLst>
          </p:cNvPr>
          <p:cNvCxnSpPr>
            <a:cxnSpLocks/>
          </p:cNvCxnSpPr>
          <p:nvPr/>
        </p:nvCxnSpPr>
        <p:spPr>
          <a:xfrm>
            <a:off x="7366086" y="5079441"/>
            <a:ext cx="41191" cy="281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C9CFB6A-E7EC-2649-8519-1B56FD97EE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8627" y="4441165"/>
          <a:ext cx="1666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30">
                  <a:extLst>
                    <a:ext uri="{9D8B030D-6E8A-4147-A177-3AD203B41FA5}">
                      <a16:colId xmlns:a16="http://schemas.microsoft.com/office/drawing/2014/main" val="548743802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3533348925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8222004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1345981196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1434608672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3212036292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1745731500"/>
                    </a:ext>
                  </a:extLst>
                </a:gridCol>
                <a:gridCol w="208330">
                  <a:extLst>
                    <a:ext uri="{9D8B030D-6E8A-4147-A177-3AD203B41FA5}">
                      <a16:colId xmlns:a16="http://schemas.microsoft.com/office/drawing/2014/main" val="3502643478"/>
                    </a:ext>
                  </a:extLst>
                </a:gridCol>
              </a:tblGrid>
              <a:tr h="2124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417226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4CBCEF24-6381-E141-AF1C-EFDE5A4F17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02084" y="4810853"/>
          <a:ext cx="18745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91647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84040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931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946218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02743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5688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365447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722832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1093252"/>
                    </a:ext>
                  </a:extLst>
                </a:gridCol>
              </a:tblGrid>
              <a:tr h="2124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342759"/>
                  </a:ext>
                </a:extLst>
              </a:tr>
            </a:tbl>
          </a:graphicData>
        </a:graphic>
      </p:graphicFrame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6B9E546-CC94-F848-9327-BD9CD2163CFF}"/>
              </a:ext>
            </a:extLst>
          </p:cNvPr>
          <p:cNvCxnSpPr>
            <a:cxnSpLocks/>
          </p:cNvCxnSpPr>
          <p:nvPr/>
        </p:nvCxnSpPr>
        <p:spPr>
          <a:xfrm flipH="1">
            <a:off x="11072637" y="5106824"/>
            <a:ext cx="73758" cy="254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5AF6700-E9C1-4B47-BA9E-C358E2240E96}"/>
              </a:ext>
            </a:extLst>
          </p:cNvPr>
          <p:cNvCxnSpPr>
            <a:cxnSpLocks/>
          </p:cNvCxnSpPr>
          <p:nvPr/>
        </p:nvCxnSpPr>
        <p:spPr>
          <a:xfrm>
            <a:off x="10871077" y="5082229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C83DD3B-F1B4-3649-8983-B64FAE7402AF}"/>
              </a:ext>
            </a:extLst>
          </p:cNvPr>
          <p:cNvCxnSpPr>
            <a:cxnSpLocks/>
          </p:cNvCxnSpPr>
          <p:nvPr/>
        </p:nvCxnSpPr>
        <p:spPr>
          <a:xfrm>
            <a:off x="10640025" y="5101896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66E5B1C-5154-1A4A-A511-21550A690DEE}"/>
              </a:ext>
            </a:extLst>
          </p:cNvPr>
          <p:cNvCxnSpPr>
            <a:cxnSpLocks/>
          </p:cNvCxnSpPr>
          <p:nvPr/>
        </p:nvCxnSpPr>
        <p:spPr>
          <a:xfrm>
            <a:off x="10438465" y="5092066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8A1E798-A1CC-4F45-AEA0-C737C1835F33}"/>
              </a:ext>
            </a:extLst>
          </p:cNvPr>
          <p:cNvCxnSpPr>
            <a:cxnSpLocks/>
          </p:cNvCxnSpPr>
          <p:nvPr/>
        </p:nvCxnSpPr>
        <p:spPr>
          <a:xfrm>
            <a:off x="10241818" y="5116643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6ED8CE-84B2-704E-8ED0-6388010228EF}"/>
              </a:ext>
            </a:extLst>
          </p:cNvPr>
          <p:cNvCxnSpPr>
            <a:cxnSpLocks/>
          </p:cNvCxnSpPr>
          <p:nvPr/>
        </p:nvCxnSpPr>
        <p:spPr>
          <a:xfrm>
            <a:off x="10010766" y="5136310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B7EF045-AF23-8E45-BE01-88E983270551}"/>
              </a:ext>
            </a:extLst>
          </p:cNvPr>
          <p:cNvCxnSpPr>
            <a:cxnSpLocks/>
          </p:cNvCxnSpPr>
          <p:nvPr/>
        </p:nvCxnSpPr>
        <p:spPr>
          <a:xfrm>
            <a:off x="9809206" y="5126480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6C1B4FA-63D7-6149-9E72-5D5972D3075F}"/>
              </a:ext>
            </a:extLst>
          </p:cNvPr>
          <p:cNvCxnSpPr>
            <a:cxnSpLocks/>
          </p:cNvCxnSpPr>
          <p:nvPr/>
        </p:nvCxnSpPr>
        <p:spPr>
          <a:xfrm>
            <a:off x="9632225" y="5096983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71AF116-BE54-2446-8140-8C573F990298}"/>
              </a:ext>
            </a:extLst>
          </p:cNvPr>
          <p:cNvCxnSpPr>
            <a:cxnSpLocks/>
          </p:cNvCxnSpPr>
          <p:nvPr/>
        </p:nvCxnSpPr>
        <p:spPr>
          <a:xfrm>
            <a:off x="9430665" y="5087153"/>
            <a:ext cx="16612" cy="22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F47D11E8-E44F-0D4A-8A04-A246EE34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374" y="3501176"/>
            <a:ext cx="2258335" cy="132176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51F1DFC-993F-3F40-B62C-7BA06888A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763" y="2279829"/>
            <a:ext cx="1629713" cy="2546427"/>
          </a:xfrm>
          <a:prstGeom prst="rect">
            <a:avLst/>
          </a:prstGeom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DDEE9942-9596-534C-9B59-E74D10489DDC}"/>
              </a:ext>
            </a:extLst>
          </p:cNvPr>
          <p:cNvSpPr/>
          <p:nvPr/>
        </p:nvSpPr>
        <p:spPr>
          <a:xfrm>
            <a:off x="3586400" y="4895903"/>
            <a:ext cx="304721" cy="1431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3D14A5E-E032-9749-A89C-71FB79C15C82}"/>
              </a:ext>
            </a:extLst>
          </p:cNvPr>
          <p:cNvSpPr/>
          <p:nvPr/>
        </p:nvSpPr>
        <p:spPr>
          <a:xfrm>
            <a:off x="4016560" y="4895904"/>
            <a:ext cx="304721" cy="1431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A87BB0-B165-A542-BF57-A3BEF3B7728D}"/>
              </a:ext>
            </a:extLst>
          </p:cNvPr>
          <p:cNvSpPr/>
          <p:nvPr/>
        </p:nvSpPr>
        <p:spPr>
          <a:xfrm>
            <a:off x="4518004" y="4895905"/>
            <a:ext cx="304721" cy="1431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BFA8475-8271-BE4C-91B0-3FF48BCB82F8}"/>
              </a:ext>
            </a:extLst>
          </p:cNvPr>
          <p:cNvSpPr/>
          <p:nvPr/>
        </p:nvSpPr>
        <p:spPr>
          <a:xfrm>
            <a:off x="4980118" y="4900823"/>
            <a:ext cx="304721" cy="14312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7AEFC046-C61B-EE4E-B1F3-8DB5A16AE643}"/>
              </a:ext>
            </a:extLst>
          </p:cNvPr>
          <p:cNvSpPr/>
          <p:nvPr/>
        </p:nvSpPr>
        <p:spPr>
          <a:xfrm>
            <a:off x="3768213" y="2881532"/>
            <a:ext cx="167150" cy="8996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AD9B0626-4894-2742-B63D-529BF402F6EE}"/>
              </a:ext>
            </a:extLst>
          </p:cNvPr>
          <p:cNvSpPr/>
          <p:nvPr/>
        </p:nvSpPr>
        <p:spPr>
          <a:xfrm rot="9815044">
            <a:off x="3227704" y="2451606"/>
            <a:ext cx="486179" cy="10150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A6CD4087-D370-8E4B-B5F9-DF543EFE0A35}"/>
              </a:ext>
            </a:extLst>
          </p:cNvPr>
          <p:cNvSpPr/>
          <p:nvPr/>
        </p:nvSpPr>
        <p:spPr>
          <a:xfrm>
            <a:off x="3891121" y="2754090"/>
            <a:ext cx="167150" cy="8996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6CC27F2B-901D-E147-B36F-783D25C42DE2}"/>
              </a:ext>
            </a:extLst>
          </p:cNvPr>
          <p:cNvSpPr/>
          <p:nvPr/>
        </p:nvSpPr>
        <p:spPr>
          <a:xfrm>
            <a:off x="4043521" y="2906490"/>
            <a:ext cx="167150" cy="8996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BA36A2E2-0653-334F-9D97-9478E5CC31E4}"/>
              </a:ext>
            </a:extLst>
          </p:cNvPr>
          <p:cNvSpPr/>
          <p:nvPr/>
        </p:nvSpPr>
        <p:spPr>
          <a:xfrm rot="9815044">
            <a:off x="3099887" y="2574509"/>
            <a:ext cx="486179" cy="10150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BEEC6A42-2589-8A4F-90C0-8BB74A84B253}"/>
              </a:ext>
            </a:extLst>
          </p:cNvPr>
          <p:cNvSpPr/>
          <p:nvPr/>
        </p:nvSpPr>
        <p:spPr>
          <a:xfrm rot="9815044">
            <a:off x="3031067" y="2712161"/>
            <a:ext cx="486179" cy="10150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F02442F-E477-5F46-86B2-C040D07C0117}"/>
              </a:ext>
            </a:extLst>
          </p:cNvPr>
          <p:cNvCxnSpPr/>
          <p:nvPr/>
        </p:nvCxnSpPr>
        <p:spPr>
          <a:xfrm>
            <a:off x="648929" y="2906490"/>
            <a:ext cx="929147" cy="608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57FEE62-CC64-C64A-904C-5BF26D4C44BA}"/>
              </a:ext>
            </a:extLst>
          </p:cNvPr>
          <p:cNvCxnSpPr/>
          <p:nvPr/>
        </p:nvCxnSpPr>
        <p:spPr>
          <a:xfrm>
            <a:off x="433147" y="3177262"/>
            <a:ext cx="929147" cy="608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090BF0-79CE-3048-99ED-A2150860B486}"/>
              </a:ext>
            </a:extLst>
          </p:cNvPr>
          <p:cNvCxnSpPr/>
          <p:nvPr/>
        </p:nvCxnSpPr>
        <p:spPr>
          <a:xfrm>
            <a:off x="569774" y="3067771"/>
            <a:ext cx="929147" cy="608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75277A5-5FFC-ED44-A37B-635DE553D868}"/>
              </a:ext>
            </a:extLst>
          </p:cNvPr>
          <p:cNvCxnSpPr/>
          <p:nvPr/>
        </p:nvCxnSpPr>
        <p:spPr>
          <a:xfrm>
            <a:off x="840859" y="2748135"/>
            <a:ext cx="929147" cy="608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AD7FDD2-8037-BE48-AC6E-9B55C46F35A6}"/>
              </a:ext>
            </a:extLst>
          </p:cNvPr>
          <p:cNvCxnSpPr>
            <a:cxnSpLocks/>
          </p:cNvCxnSpPr>
          <p:nvPr/>
        </p:nvCxnSpPr>
        <p:spPr>
          <a:xfrm flipV="1">
            <a:off x="5800512" y="2540645"/>
            <a:ext cx="378547" cy="463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C18979D-A76E-D944-AA7A-1E76197FC02C}"/>
              </a:ext>
            </a:extLst>
          </p:cNvPr>
          <p:cNvCxnSpPr>
            <a:cxnSpLocks/>
          </p:cNvCxnSpPr>
          <p:nvPr/>
        </p:nvCxnSpPr>
        <p:spPr>
          <a:xfrm flipV="1">
            <a:off x="5467666" y="2398901"/>
            <a:ext cx="327965" cy="432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E0993D-7CC4-BC40-926A-7F3C243CFFBA}"/>
              </a:ext>
            </a:extLst>
          </p:cNvPr>
          <p:cNvCxnSpPr>
            <a:cxnSpLocks/>
          </p:cNvCxnSpPr>
          <p:nvPr/>
        </p:nvCxnSpPr>
        <p:spPr>
          <a:xfrm flipV="1">
            <a:off x="5637762" y="2518096"/>
            <a:ext cx="285207" cy="369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38DCD48-CA6C-3D49-83C9-1168602789FC}"/>
              </a:ext>
            </a:extLst>
          </p:cNvPr>
          <p:cNvCxnSpPr>
            <a:cxnSpLocks/>
          </p:cNvCxnSpPr>
          <p:nvPr/>
        </p:nvCxnSpPr>
        <p:spPr>
          <a:xfrm flipV="1">
            <a:off x="5255098" y="2279659"/>
            <a:ext cx="298551" cy="374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1CC829E9-F29F-7944-BC05-88794FA0F7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69" b="48000"/>
          <a:stretch/>
        </p:blipFill>
        <p:spPr>
          <a:xfrm>
            <a:off x="6373030" y="1543380"/>
            <a:ext cx="1991990" cy="1460392"/>
          </a:xfrm>
          <a:prstGeom prst="rect">
            <a:avLst/>
          </a:prstGeom>
        </p:spPr>
      </p:pic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ABD91363-2909-3B4F-AFD5-3C3AD781A248}"/>
              </a:ext>
            </a:extLst>
          </p:cNvPr>
          <p:cNvCxnSpPr>
            <a:stCxn id="20" idx="2"/>
          </p:cNvCxnSpPr>
          <p:nvPr/>
        </p:nvCxnSpPr>
        <p:spPr>
          <a:xfrm rot="10800000" flipV="1">
            <a:off x="2966363" y="3151255"/>
            <a:ext cx="499514" cy="363423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DE0FC38D-ED7C-DE4E-8BC9-8DBC42E0100B}"/>
              </a:ext>
            </a:extLst>
          </p:cNvPr>
          <p:cNvCxnSpPr>
            <a:stCxn id="20" idx="5"/>
          </p:cNvCxnSpPr>
          <p:nvPr/>
        </p:nvCxnSpPr>
        <p:spPr>
          <a:xfrm rot="16200000" flipH="1">
            <a:off x="3864915" y="3095686"/>
            <a:ext cx="245634" cy="565346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loud 124">
            <a:extLst>
              <a:ext uri="{FF2B5EF4-FFF2-40B4-BE49-F238E27FC236}">
                <a16:creationId xmlns:a16="http://schemas.microsoft.com/office/drawing/2014/main" id="{DB236A8B-C5C9-F34B-BA84-4B8A7B0AC3E9}"/>
              </a:ext>
            </a:extLst>
          </p:cNvPr>
          <p:cNvSpPr/>
          <p:nvPr/>
        </p:nvSpPr>
        <p:spPr>
          <a:xfrm>
            <a:off x="1498921" y="4767597"/>
            <a:ext cx="3785918" cy="453332"/>
          </a:xfrm>
          <a:prstGeom prst="cloud">
            <a:avLst/>
          </a:prstGeom>
          <a:solidFill>
            <a:schemeClr val="bg1">
              <a:lumMod val="95000"/>
              <a:alpha val="6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B3CC6FD-2986-9140-B3F3-235386DF90D7}"/>
              </a:ext>
            </a:extLst>
          </p:cNvPr>
          <p:cNvSpPr txBox="1"/>
          <p:nvPr/>
        </p:nvSpPr>
        <p:spPr>
          <a:xfrm>
            <a:off x="9851379" y="2286498"/>
            <a:ext cx="224177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Go short and fat!</a:t>
            </a:r>
          </a:p>
        </p:txBody>
      </p: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2239FB91-3968-4144-866C-F7A8CEE367C8}"/>
              </a:ext>
            </a:extLst>
          </p:cNvPr>
          <p:cNvCxnSpPr/>
          <p:nvPr/>
        </p:nvCxnSpPr>
        <p:spPr>
          <a:xfrm rot="10800000" flipV="1">
            <a:off x="9745501" y="3331365"/>
            <a:ext cx="1051180" cy="500059"/>
          </a:xfrm>
          <a:prstGeom prst="curvedConnector3">
            <a:avLst/>
          </a:prstGeom>
          <a:ln w="222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02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08D1-75EB-5C43-B417-5184E6AF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about different page sizes?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30036-6F55-1443-827C-7AB1D1D667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Oracle’s </a:t>
                </a:r>
                <a:r>
                  <a:rPr lang="en-US" dirty="0">
                    <a:hlinkClick r:id="rId2"/>
                  </a:rPr>
                  <a:t>UltraSPARC07</a:t>
                </a:r>
                <a:r>
                  <a:rPr lang="en-US" dirty="0"/>
                  <a:t> arc defines 8KBs of page size.</a:t>
                </a:r>
              </a:p>
              <a:p>
                <a:r>
                  <a:rPr lang="en-US" i="1" dirty="0">
                    <a:solidFill>
                      <a:srgbClr val="E911F9"/>
                    </a:solidFill>
                  </a:rPr>
                  <a:t>How does that affect the binary tree index’s size?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Again, original size of data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US" dirty="0"/>
                  <a:t>KB</a:t>
                </a:r>
              </a:p>
              <a:p>
                <a:r>
                  <a:rPr lang="en-US" dirty="0"/>
                  <a:t>Since page size is 8KB, there are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dirty="0"/>
                  <a:t> pages</a:t>
                </a:r>
              </a:p>
              <a:p>
                <a:r>
                  <a:rPr lang="en-US" dirty="0"/>
                  <a:t>So we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sup>
                    </m:sSup>
                  </m:oMath>
                </a14:m>
                <a:r>
                  <a:rPr lang="en-US" dirty="0"/>
                  <a:t> leaves, for a tree of </a:t>
                </a:r>
                <a:r>
                  <a:rPr lang="en-US" dirty="0">
                    <a:solidFill>
                      <a:srgbClr val="C00000"/>
                    </a:solidFill>
                  </a:rPr>
                  <a:t>height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(just one less… </a:t>
                </a:r>
                <a:r>
                  <a:rPr lang="en-US" dirty="0">
                    <a:solidFill>
                      <a:srgbClr val="C00000"/>
                    </a:solidFill>
                    <a:sym typeface="Wingdings" pitchFamily="2" charset="2"/>
                  </a:rPr>
                  <a:t>)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So we’re not helped much 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30036-6F55-1443-827C-7AB1D1D667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201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08D1-75EB-5C43-B417-5184E6AF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about different page sizes?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30036-6F55-1443-827C-7AB1D1D667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about the B-Tree of </a:t>
                </a:r>
                <a:r>
                  <a:rPr lang="en-US" dirty="0" err="1"/>
                  <a:t>fanout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#pages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1000∗32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 ∗1000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30036-6F55-1443-827C-7AB1D1D667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8756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08D1-75EB-5C43-B417-5184E6AF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about different page sizes?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30036-6F55-1443-827C-7AB1D1D667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about the B-Tree of </a:t>
                </a:r>
                <a:r>
                  <a:rPr lang="en-US" dirty="0" err="1"/>
                  <a:t>fanout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#pages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1000∗32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 ∗1000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single root node is needed! :O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30036-6F55-1443-827C-7AB1D1D667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A2ADA8-6664-E942-8EE7-330A8F2509DE}"/>
              </a:ext>
            </a:extLst>
          </p:cNvPr>
          <p:cNvSpPr/>
          <p:nvPr/>
        </p:nvSpPr>
        <p:spPr>
          <a:xfrm>
            <a:off x="2769069" y="509407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0    ……    256</a:t>
            </a:r>
            <a:r>
              <a:rPr lang="en-US" sz="1400" dirty="0">
                <a:solidFill>
                  <a:sysClr val="windowText" lastClr="000000"/>
                </a:solidFill>
              </a:rPr>
              <a:t> 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EC22FEE-2F39-FB4E-BBBA-34E0ED7F5AB9}"/>
              </a:ext>
            </a:extLst>
          </p:cNvPr>
          <p:cNvSpPr/>
          <p:nvPr/>
        </p:nvSpPr>
        <p:spPr>
          <a:xfrm>
            <a:off x="4140673" y="510793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257 … … 512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B9DB79-BFF2-B741-BFE9-420A254DE9E0}"/>
              </a:ext>
            </a:extLst>
          </p:cNvPr>
          <p:cNvSpPr/>
          <p:nvPr/>
        </p:nvSpPr>
        <p:spPr>
          <a:xfrm>
            <a:off x="5591704" y="509407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513 ….  768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4B9112-41A0-2B43-B1CD-274E7F82CB6B}"/>
              </a:ext>
            </a:extLst>
          </p:cNvPr>
          <p:cNvCxnSpPr>
            <a:cxnSpLocks/>
          </p:cNvCxnSpPr>
          <p:nvPr/>
        </p:nvCxnSpPr>
        <p:spPr>
          <a:xfrm>
            <a:off x="7744672" y="511563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CEA57B-117B-154A-B35C-D78C51854420}"/>
              </a:ext>
            </a:extLst>
          </p:cNvPr>
          <p:cNvSpPr/>
          <p:nvPr/>
        </p:nvSpPr>
        <p:spPr>
          <a:xfrm>
            <a:off x="7096251" y="510793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769 …. 1024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80D688B3-1A86-6E43-B3C2-83356DEBDD7E}"/>
              </a:ext>
            </a:extLst>
          </p:cNvPr>
          <p:cNvSpPr/>
          <p:nvPr/>
        </p:nvSpPr>
        <p:spPr>
          <a:xfrm>
            <a:off x="3746174" y="4042547"/>
            <a:ext cx="3142372" cy="7362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4A29E4F-05B6-9347-9934-9B97DC2099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12794" y="4109700"/>
          <a:ext cx="22091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512.5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768.5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12D89B-2B41-7A4A-BFDC-C4DE7AFBAA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60235" y="4471209"/>
          <a:ext cx="280194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5CD734-3AD9-BA44-A833-A54BD73EE095}"/>
              </a:ext>
            </a:extLst>
          </p:cNvPr>
          <p:cNvCxnSpPr/>
          <p:nvPr/>
        </p:nvCxnSpPr>
        <p:spPr>
          <a:xfrm flipH="1">
            <a:off x="3583460" y="4655484"/>
            <a:ext cx="557213" cy="303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7BD67-8B7F-3146-80E3-34EA4F299F36}"/>
              </a:ext>
            </a:extLst>
          </p:cNvPr>
          <p:cNvCxnSpPr/>
          <p:nvPr/>
        </p:nvCxnSpPr>
        <p:spPr>
          <a:xfrm flipH="1">
            <a:off x="4856206" y="4745529"/>
            <a:ext cx="123567" cy="315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61DF85-9FA2-A241-80CC-7872C64FE731}"/>
              </a:ext>
            </a:extLst>
          </p:cNvPr>
          <p:cNvCxnSpPr>
            <a:cxnSpLocks/>
          </p:cNvCxnSpPr>
          <p:nvPr/>
        </p:nvCxnSpPr>
        <p:spPr>
          <a:xfrm>
            <a:off x="5638803" y="4749646"/>
            <a:ext cx="428365" cy="311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DA566-3978-5E40-9742-7BA1E74083A5}"/>
              </a:ext>
            </a:extLst>
          </p:cNvPr>
          <p:cNvCxnSpPr>
            <a:cxnSpLocks/>
          </p:cNvCxnSpPr>
          <p:nvPr/>
        </p:nvCxnSpPr>
        <p:spPr>
          <a:xfrm>
            <a:off x="6421401" y="4704335"/>
            <a:ext cx="848508" cy="35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30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08D1-75EB-5C43-B417-5184E6AF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about different page sizes?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30036-6F55-1443-827C-7AB1D1D667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about the B-Tree of </a:t>
                </a:r>
                <a:r>
                  <a:rPr lang="en-US" dirty="0" err="1"/>
                  <a:t>fanout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#pages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1000∗32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 ∗1000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single root node is needed! :O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30036-6F55-1443-827C-7AB1D1D667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A2ADA8-6664-E942-8EE7-330A8F2509DE}"/>
              </a:ext>
            </a:extLst>
          </p:cNvPr>
          <p:cNvSpPr/>
          <p:nvPr/>
        </p:nvSpPr>
        <p:spPr>
          <a:xfrm>
            <a:off x="2769069" y="5094079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0    ……    256</a:t>
            </a:r>
            <a:r>
              <a:rPr lang="en-US" sz="1400" dirty="0">
                <a:solidFill>
                  <a:sysClr val="windowText" lastClr="000000"/>
                </a:solidFill>
              </a:rPr>
              <a:t> 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EC22FEE-2F39-FB4E-BBBA-34E0ED7F5AB9}"/>
              </a:ext>
            </a:extLst>
          </p:cNvPr>
          <p:cNvSpPr/>
          <p:nvPr/>
        </p:nvSpPr>
        <p:spPr>
          <a:xfrm>
            <a:off x="4140673" y="510793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257 … … 512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B9DB79-BFF2-B741-BFE9-420A254DE9E0}"/>
              </a:ext>
            </a:extLst>
          </p:cNvPr>
          <p:cNvSpPr/>
          <p:nvPr/>
        </p:nvSpPr>
        <p:spPr>
          <a:xfrm>
            <a:off x="5591704" y="5094078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513 ….  768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4B9112-41A0-2B43-B1CD-274E7F82CB6B}"/>
              </a:ext>
            </a:extLst>
          </p:cNvPr>
          <p:cNvCxnSpPr>
            <a:cxnSpLocks/>
          </p:cNvCxnSpPr>
          <p:nvPr/>
        </p:nvCxnSpPr>
        <p:spPr>
          <a:xfrm>
            <a:off x="7744672" y="5115637"/>
            <a:ext cx="0" cy="580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CEA57B-117B-154A-B35C-D78C51854420}"/>
              </a:ext>
            </a:extLst>
          </p:cNvPr>
          <p:cNvSpPr/>
          <p:nvPr/>
        </p:nvSpPr>
        <p:spPr>
          <a:xfrm>
            <a:off x="7096251" y="5107933"/>
            <a:ext cx="1296842" cy="56090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769 …. 1024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80D688B3-1A86-6E43-B3C2-83356DEBDD7E}"/>
              </a:ext>
            </a:extLst>
          </p:cNvPr>
          <p:cNvSpPr/>
          <p:nvPr/>
        </p:nvSpPr>
        <p:spPr>
          <a:xfrm>
            <a:off x="3746174" y="4042547"/>
            <a:ext cx="3142372" cy="7362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4A29E4F-05B6-9347-9934-9B97DC2099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12794" y="4109700"/>
          <a:ext cx="22091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3637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512.5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768.5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12D89B-2B41-7A4A-BFDC-C4DE7AFBAA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60235" y="4471209"/>
          <a:ext cx="280194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87">
                  <a:extLst>
                    <a:ext uri="{9D8B030D-6E8A-4147-A177-3AD203B41FA5}">
                      <a16:colId xmlns:a16="http://schemas.microsoft.com/office/drawing/2014/main" val="3874111649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027670813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2307181372"/>
                    </a:ext>
                  </a:extLst>
                </a:gridCol>
                <a:gridCol w="700487">
                  <a:extLst>
                    <a:ext uri="{9D8B030D-6E8A-4147-A177-3AD203B41FA5}">
                      <a16:colId xmlns:a16="http://schemas.microsoft.com/office/drawing/2014/main" val="1480842347"/>
                    </a:ext>
                  </a:extLst>
                </a:gridCol>
              </a:tblGrid>
              <a:tr h="2295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66394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5CD734-3AD9-BA44-A833-A54BD73EE095}"/>
              </a:ext>
            </a:extLst>
          </p:cNvPr>
          <p:cNvCxnSpPr/>
          <p:nvPr/>
        </p:nvCxnSpPr>
        <p:spPr>
          <a:xfrm flipH="1">
            <a:off x="3583460" y="4655484"/>
            <a:ext cx="557213" cy="303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7BD67-8B7F-3146-80E3-34EA4F299F36}"/>
              </a:ext>
            </a:extLst>
          </p:cNvPr>
          <p:cNvCxnSpPr/>
          <p:nvPr/>
        </p:nvCxnSpPr>
        <p:spPr>
          <a:xfrm flipH="1">
            <a:off x="4856206" y="4745529"/>
            <a:ext cx="123567" cy="315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61DF85-9FA2-A241-80CC-7872C64FE731}"/>
              </a:ext>
            </a:extLst>
          </p:cNvPr>
          <p:cNvCxnSpPr>
            <a:cxnSpLocks/>
          </p:cNvCxnSpPr>
          <p:nvPr/>
        </p:nvCxnSpPr>
        <p:spPr>
          <a:xfrm>
            <a:off x="5638803" y="4749646"/>
            <a:ext cx="428365" cy="311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4DA566-3978-5E40-9742-7BA1E74083A5}"/>
              </a:ext>
            </a:extLst>
          </p:cNvPr>
          <p:cNvCxnSpPr>
            <a:cxnSpLocks/>
          </p:cNvCxnSpPr>
          <p:nvPr/>
        </p:nvCxnSpPr>
        <p:spPr>
          <a:xfrm>
            <a:off x="6421401" y="4704335"/>
            <a:ext cx="848508" cy="35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BA96F7-4D75-8D40-A0F1-BFD4430F6E6D}"/>
              </a:ext>
            </a:extLst>
          </p:cNvPr>
          <p:cNvSpPr txBox="1"/>
          <p:nvPr/>
        </p:nvSpPr>
        <p:spPr>
          <a:xfrm>
            <a:off x="8896865" y="3546389"/>
            <a:ext cx="2811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Memory cost = 3 *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dirty="0">
                <a:solidFill>
                  <a:srgbClr val="FF0000"/>
                </a:solidFill>
              </a:rPr>
              <a:t> + 4*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(ref)</a:t>
            </a:r>
            <a:r>
              <a:rPr lang="en-US" sz="2400" dirty="0">
                <a:solidFill>
                  <a:srgbClr val="FF0000"/>
                </a:solidFill>
              </a:rPr>
              <a:t> = 44 bytes = 0.1375% of DB size</a:t>
            </a:r>
          </a:p>
        </p:txBody>
      </p:sp>
    </p:spTree>
    <p:extLst>
      <p:ext uri="{BB962C8B-B14F-4D97-AF65-F5344CB8AC3E}">
        <p14:creationId xmlns:p14="http://schemas.microsoft.com/office/powerpoint/2010/main" val="693615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0E05-9201-4626-BEFE-93A74A06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Deciding on fan-out and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have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size </a:t>
                </a:r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|=4 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𝐺𝐵</m:t>
                    </m:r>
                  </m:oMath>
                </a14:m>
                <a:r>
                  <a:rPr lang="en-US" dirty="0"/>
                  <a:t>, stored in a drive with </a:t>
                </a:r>
                <a:r>
                  <a:rPr lang="en-US" dirty="0">
                    <a:solidFill>
                      <a:schemeClr val="accent2"/>
                    </a:solidFill>
                  </a:rPr>
                  <a:t>page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want to use a B+-tree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357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0E05-9201-4626-BEFE-93A74A06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Deciding on fan-out and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360" y="1825625"/>
                <a:ext cx="111633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have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size </a:t>
                </a:r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|=4 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𝐺𝐵</m:t>
                    </m:r>
                  </m:oMath>
                </a14:m>
                <a:r>
                  <a:rPr lang="en-US" dirty="0"/>
                  <a:t>, stored in a drive with </a:t>
                </a:r>
                <a:r>
                  <a:rPr lang="en-US" dirty="0">
                    <a:solidFill>
                      <a:schemeClr val="accent2"/>
                    </a:solidFill>
                  </a:rPr>
                  <a:t>page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want to use a B+-tree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E911F9"/>
                    </a:solidFill>
                  </a:rPr>
                  <a:t>Q1: What should its height be in order for it to index the entirety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rgbClr val="E911F9"/>
                    </a:solidFill>
                  </a:rPr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360" y="1825625"/>
                <a:ext cx="11163300" cy="4351338"/>
              </a:xfrm>
              <a:blipFill>
                <a:blip r:embed="rId2"/>
                <a:stretch>
                  <a:fillRect l="-90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870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0E05-9201-4626-BEFE-93A74A06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Deciding on fan-out and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360" y="1825625"/>
                <a:ext cx="111633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have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size </a:t>
                </a:r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|=4 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𝐺𝐵</m:t>
                    </m:r>
                  </m:oMath>
                </a14:m>
                <a:r>
                  <a:rPr lang="en-US" dirty="0"/>
                  <a:t>, stored in a drive with </a:t>
                </a:r>
                <a:r>
                  <a:rPr lang="en-US" dirty="0">
                    <a:solidFill>
                      <a:schemeClr val="accent2"/>
                    </a:solidFill>
                  </a:rPr>
                  <a:t>page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want to use a B+-tree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E911F9"/>
                    </a:solidFill>
                  </a:rPr>
                  <a:t>Q1: What should its height be in order for it to index the entirety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rgbClr val="E911F9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#pages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𝑝𝑔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360" y="1825625"/>
                <a:ext cx="11163300" cy="4351338"/>
              </a:xfrm>
              <a:blipFill>
                <a:blip r:embed="rId2"/>
                <a:stretch>
                  <a:fillRect l="-90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693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0E05-9201-4626-BEFE-93A74A06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Deciding on fan-out and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360" y="1825625"/>
                <a:ext cx="111633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have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size </a:t>
                </a:r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|=4 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𝐺𝐵</m:t>
                    </m:r>
                  </m:oMath>
                </a14:m>
                <a:r>
                  <a:rPr lang="en-US" dirty="0"/>
                  <a:t>, stored in a drive with </a:t>
                </a:r>
                <a:r>
                  <a:rPr lang="en-US" dirty="0">
                    <a:solidFill>
                      <a:schemeClr val="accent2"/>
                    </a:solidFill>
                  </a:rPr>
                  <a:t>page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want to use a B+-tree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E911F9"/>
                    </a:solidFill>
                  </a:rPr>
                  <a:t>Q1: What should its height be in order for it to index the entirety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rgbClr val="E911F9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#pages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𝑝𝑔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So #leaves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ℓ=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=125 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360" y="1825625"/>
                <a:ext cx="11163300" cy="4351338"/>
              </a:xfrm>
              <a:blipFill>
                <a:blip r:embed="rId2"/>
                <a:stretch>
                  <a:fillRect l="-90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30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Relational Databases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487677" y="1845888"/>
          <a:ext cx="10866128" cy="4743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2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26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2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26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2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26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2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89343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68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23465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2789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0E05-9201-4626-BEFE-93A74A06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Deciding on fan-out and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360" y="1825625"/>
                <a:ext cx="111633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have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of size </a:t>
                </a:r>
                <a:r>
                  <a:rPr lang="en-US" dirty="0">
                    <a:solidFill>
                      <a:schemeClr val="accent1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|=4 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𝐺𝐵</m:t>
                    </m:r>
                  </m:oMath>
                </a14:m>
                <a:r>
                  <a:rPr lang="en-US" dirty="0"/>
                  <a:t>, stored in a drive with </a:t>
                </a:r>
                <a:r>
                  <a:rPr lang="en-US" dirty="0">
                    <a:solidFill>
                      <a:schemeClr val="accent2"/>
                    </a:solidFill>
                  </a:rPr>
                  <a:t>page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want to use a B+-tree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E911F9"/>
                    </a:solidFill>
                  </a:rPr>
                  <a:t>Q1: What should its height be in order for it to index the entirety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rgbClr val="E911F9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#pages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𝑝𝑔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𝐾𝐵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So #leaves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ℓ=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=125 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But!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ℓ=</m:t>
                        </m:r>
                      </m:e>
                    </m:func>
                    <m:func>
                      <m:func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142857</m:t>
                        </m:r>
                      </m:e>
                    </m:func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=5.7⇒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=6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AC049D-BF06-4199-8FBE-7439AE243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360" y="1825625"/>
                <a:ext cx="11163300" cy="4351338"/>
              </a:xfrm>
              <a:blipFill>
                <a:blip r:embed="rId2"/>
                <a:stretch>
                  <a:fillRect l="-90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4FFC27-C14D-AF4F-95E9-B14967F3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508" y="4336026"/>
            <a:ext cx="2105145" cy="17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232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cost of this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B993-D0CC-49D9-950A-43FEA884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Q2: What’s the spatial cost of this index?</a:t>
            </a:r>
          </a:p>
        </p:txBody>
      </p:sp>
    </p:spTree>
    <p:extLst>
      <p:ext uri="{BB962C8B-B14F-4D97-AF65-F5344CB8AC3E}">
        <p14:creationId xmlns:p14="http://schemas.microsoft.com/office/powerpoint/2010/main" val="19706473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cost of this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B993-D0CC-49D9-950A-43FEA884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Q2: What’s the spatial cost of this index?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Node cost </a:t>
            </a:r>
            <a:r>
              <a:rPr lang="en-US" dirty="0"/>
              <a:t>= 4*7 + 8 * 8 =</a:t>
            </a:r>
            <a:r>
              <a:rPr lang="en-US" dirty="0">
                <a:solidFill>
                  <a:schemeClr val="accent2"/>
                </a:solidFill>
              </a:rPr>
              <a:t>92</a:t>
            </a:r>
            <a:r>
              <a:rPr lang="en-US" dirty="0"/>
              <a:t> bytes</a:t>
            </a:r>
          </a:p>
        </p:txBody>
      </p:sp>
    </p:spTree>
    <p:extLst>
      <p:ext uri="{BB962C8B-B14F-4D97-AF65-F5344CB8AC3E}">
        <p14:creationId xmlns:p14="http://schemas.microsoft.com/office/powerpoint/2010/main" val="261118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cost of this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3B993-D0CC-49D9-950A-43FEA884D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Q2: What’s the spatial cost of this index?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Node cost </a:t>
                </a:r>
                <a:r>
                  <a:rPr lang="en-US" dirty="0"/>
                  <a:t>= 4*7 + 8 * 8 =</a:t>
                </a:r>
                <a:r>
                  <a:rPr lang="en-US" dirty="0">
                    <a:solidFill>
                      <a:schemeClr val="accent2"/>
                    </a:solidFill>
                  </a:rPr>
                  <a:t>92</a:t>
                </a:r>
                <a:r>
                  <a:rPr lang="en-US" dirty="0"/>
                  <a:t> bytes</a:t>
                </a:r>
              </a:p>
              <a:p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Total cost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92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+ 8 + … +</m:t>
                        </m:r>
                        <m:sSup>
                          <m:sSup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3B993-D0CC-49D9-950A-43FEA884D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254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cost of this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3B993-D0CC-49D9-950A-43FEA884D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Q2: What’s the spatial cost of this index?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Node cost </a:t>
                </a:r>
                <a:r>
                  <a:rPr lang="en-US" dirty="0"/>
                  <a:t>= 4*7 + 8 * 8 =</a:t>
                </a:r>
                <a:r>
                  <a:rPr lang="en-US" dirty="0">
                    <a:solidFill>
                      <a:schemeClr val="accent2"/>
                    </a:solidFill>
                  </a:rPr>
                  <a:t>92</a:t>
                </a:r>
                <a:r>
                  <a:rPr lang="en-US" dirty="0"/>
                  <a:t> bytes</a:t>
                </a:r>
              </a:p>
              <a:p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Total cost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92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1 + 8 + … 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92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8−1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≈27</m:t>
                    </m:r>
                    <m:r>
                      <a:rPr lang="en-US" b="0" i="1" dirty="0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𝑀𝐵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3B993-D0CC-49D9-950A-43FEA884D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686E1ACD-CEFE-4C00-A6A2-33FC13CED2BB}"/>
              </a:ext>
            </a:extLst>
          </p:cNvPr>
          <p:cNvSpPr/>
          <p:nvPr/>
        </p:nvSpPr>
        <p:spPr>
          <a:xfrm rot="16200000">
            <a:off x="4739640" y="2887979"/>
            <a:ext cx="838200" cy="2941320"/>
          </a:xfrm>
          <a:prstGeom prst="leftBrace">
            <a:avLst/>
          </a:prstGeom>
          <a:ln>
            <a:solidFill>
              <a:srgbClr val="E91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186BC-46FB-40C5-BEA2-B5075B759D99}"/>
                  </a:ext>
                </a:extLst>
              </p:cNvPr>
              <p:cNvSpPr txBox="1"/>
              <p:nvPr/>
            </p:nvSpPr>
            <p:spPr>
              <a:xfrm>
                <a:off x="4539071" y="4787531"/>
                <a:ext cx="931537" cy="1211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 smtClean="0">
                              <a:solidFill>
                                <a:srgbClr val="E911F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rgbClr val="E911F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E911F9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E911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E911F9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E911F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E911F9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186BC-46FB-40C5-BEA2-B5075B759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071" y="4787531"/>
                <a:ext cx="931537" cy="1211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9443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41AD-0F96-4C88-BEC0-5FDE90C4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Spatial cost of this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3B993-D0CC-49D9-950A-43FEA884D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Q2: What’s the spatial cost of this index?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Node cost </a:t>
                </a:r>
                <a:r>
                  <a:rPr lang="en-US" dirty="0"/>
                  <a:t>= 4*7 + 8 * 8 =</a:t>
                </a:r>
                <a:r>
                  <a:rPr lang="en-US" dirty="0">
                    <a:solidFill>
                      <a:schemeClr val="accent2"/>
                    </a:solidFill>
                  </a:rPr>
                  <a:t>92</a:t>
                </a:r>
                <a:r>
                  <a:rPr lang="en-US" dirty="0"/>
                  <a:t> bytes</a:t>
                </a:r>
              </a:p>
              <a:p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Total cost =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92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1 + 8 + … 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92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 dirty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8−1</m:t>
                        </m:r>
                      </m:den>
                    </m:f>
                    <m:r>
                      <a:rPr lang="en-US" i="1" dirty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≈27</m:t>
                    </m:r>
                    <m:r>
                      <a:rPr lang="en-US" i="1" dirty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𝑀𝐵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3B993-D0CC-49D9-950A-43FEA884D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686E1ACD-CEFE-4C00-A6A2-33FC13CED2BB}"/>
              </a:ext>
            </a:extLst>
          </p:cNvPr>
          <p:cNvSpPr/>
          <p:nvPr/>
        </p:nvSpPr>
        <p:spPr>
          <a:xfrm rot="16200000">
            <a:off x="4739640" y="2887979"/>
            <a:ext cx="838200" cy="2941320"/>
          </a:xfrm>
          <a:prstGeom prst="leftBrace">
            <a:avLst/>
          </a:prstGeom>
          <a:ln>
            <a:solidFill>
              <a:srgbClr val="E911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186BC-46FB-40C5-BEA2-B5075B759D99}"/>
                  </a:ext>
                </a:extLst>
              </p:cNvPr>
              <p:cNvSpPr txBox="1"/>
              <p:nvPr/>
            </p:nvSpPr>
            <p:spPr>
              <a:xfrm>
                <a:off x="4539071" y="4787531"/>
                <a:ext cx="931537" cy="1211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 smtClean="0">
                              <a:solidFill>
                                <a:srgbClr val="E911F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rgbClr val="E911F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E911F9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E911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E911F9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E911F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E911F9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186BC-46FB-40C5-BEA2-B5075B759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071" y="4787531"/>
                <a:ext cx="931537" cy="1211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A12C91-2927-47FD-95E8-8137733E5D1D}"/>
                  </a:ext>
                </a:extLst>
              </p:cNvPr>
              <p:cNvSpPr/>
              <p:nvPr/>
            </p:nvSpPr>
            <p:spPr>
              <a:xfrm>
                <a:off x="7106040" y="4364471"/>
                <a:ext cx="41104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3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675</m:t>
                    </m:r>
                    <m:r>
                      <a:rPr lang="en-US" sz="3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3600" dirty="0">
                    <a:solidFill>
                      <a:srgbClr val="C0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sz="3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𝑆𝑖𝑧𝑒</m:t>
                    </m:r>
                  </m:oMath>
                </a14:m>
                <a:r>
                  <a:rPr lang="en-US" sz="3600" dirty="0">
                    <a:solidFill>
                      <a:srgbClr val="C0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A12C91-2927-47FD-95E8-8137733E5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40" y="4364471"/>
                <a:ext cx="4110484" cy="646331"/>
              </a:xfrm>
              <a:prstGeom prst="rect">
                <a:avLst/>
              </a:prstGeom>
              <a:blipFill>
                <a:blip r:embed="rId4"/>
                <a:stretch>
                  <a:fillRect l="-1543" t="-13462" r="-339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FF8D87BE-442C-445D-ACC0-7F70D7274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480" y="5295900"/>
            <a:ext cx="1559560" cy="11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781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CC05-1EC7-48D3-9E9E-4F3819F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the size of the database,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u="sng" dirty="0"/>
                  <a:t>in GB</a:t>
                </a:r>
                <a:r>
                  <a:rPr lang="en-US" dirty="0"/>
                  <a:t>, and the page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𝑃𝑆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1" u="sng" dirty="0"/>
                  <a:t>in KB</a:t>
                </a:r>
                <a:r>
                  <a:rPr lang="en-US" dirty="0"/>
                  <a:t>, we have #pages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𝑝𝑔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𝑃𝑆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(1)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pages pointed to by a leaf, so the </a:t>
                </a:r>
                <a:r>
                  <a:rPr lang="en-US" dirty="0">
                    <a:solidFill>
                      <a:schemeClr val="accent2"/>
                    </a:solidFill>
                  </a:rPr>
                  <a:t>#leaves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ℓ←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𝑝𝑔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𝑃𝑆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185784-9085-2B48-A583-B1E349FF4681}"/>
                  </a:ext>
                </a:extLst>
              </p:cNvPr>
              <p:cNvSpPr/>
              <p:nvPr/>
            </p:nvSpPr>
            <p:spPr>
              <a:xfrm>
                <a:off x="5770430" y="4925651"/>
                <a:ext cx="65113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185784-9085-2B48-A583-B1E349FF4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430" y="4925651"/>
                <a:ext cx="651139" cy="430887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9BE767-D29A-1E42-BFC3-EE65E594B7A5}"/>
                  </a:ext>
                </a:extLst>
              </p:cNvPr>
              <p:cNvSpPr/>
              <p:nvPr/>
            </p:nvSpPr>
            <p:spPr>
              <a:xfrm>
                <a:off x="7562842" y="5125705"/>
                <a:ext cx="6944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2400" b="0" i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9BE767-D29A-1E42-BFC3-EE65E594B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2" y="5125705"/>
                <a:ext cx="694421" cy="461665"/>
              </a:xfrm>
              <a:prstGeom prst="rect">
                <a:avLst/>
              </a:prstGeom>
              <a:blipFill>
                <a:blip r:embed="rId5"/>
                <a:stretch>
                  <a:fillRect l="-357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881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CC05-1EC7-48D3-9E9E-4F3819F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But since the tree is built bottom-up, it is a “perfect”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-tree, so we know that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Combining (3) with (2) allows us to connect the crucial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 one formula: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𝑃𝑆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185784-9085-2B48-A583-B1E349FF4681}"/>
                  </a:ext>
                </a:extLst>
              </p:cNvPr>
              <p:cNvSpPr/>
              <p:nvPr/>
            </p:nvSpPr>
            <p:spPr>
              <a:xfrm>
                <a:off x="7053539" y="2713393"/>
                <a:ext cx="72006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</m:t>
                      </m:r>
                      <m:r>
                        <a:rPr lang="en-US" sz="2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185784-9085-2B48-A583-B1E349FF4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39" y="2713393"/>
                <a:ext cx="720069" cy="492443"/>
              </a:xfrm>
              <a:prstGeom prst="rect">
                <a:avLst/>
              </a:prstGeom>
              <a:blipFill>
                <a:blip r:embed="rId4"/>
                <a:stretch>
                  <a:fillRect l="-1724" r="-172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1596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CC05-1EC7-48D3-9E9E-4F3819F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But since the tree is built bottom-up, it is a “perfect”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-tree, so we know that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Combining (3) with (2) allows us to connect the crucial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 one formula: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𝑃𝑆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𝑃𝑆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185784-9085-2B48-A583-B1E349FF4681}"/>
                  </a:ext>
                </a:extLst>
              </p:cNvPr>
              <p:cNvSpPr/>
              <p:nvPr/>
            </p:nvSpPr>
            <p:spPr>
              <a:xfrm>
                <a:off x="7053539" y="2713393"/>
                <a:ext cx="72006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</m:t>
                      </m:r>
                      <m:r>
                        <a:rPr lang="en-US" sz="2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185784-9085-2B48-A583-B1E349FF4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39" y="2713393"/>
                <a:ext cx="720069" cy="492443"/>
              </a:xfrm>
              <a:prstGeom prst="rect">
                <a:avLst/>
              </a:prstGeom>
              <a:blipFill>
                <a:blip r:embed="rId4"/>
                <a:stretch>
                  <a:fillRect l="-1724" r="-172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873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CC05-1EC7-48D3-9E9E-4F3819F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0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since the tree is built bottom-up, it is a “perfect”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-tree, so we know that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Combining (3) with (2) allows us to connect the crucial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 one formula: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E911F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rgbClr val="E911F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𝑃𝑆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088"/>
                <a:ext cx="10515600" cy="4351338"/>
              </a:xfrm>
              <a:blipFill>
                <a:blip r:embed="rId3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185784-9085-2B48-A583-B1E349FF4681}"/>
                  </a:ext>
                </a:extLst>
              </p:cNvPr>
              <p:cNvSpPr/>
              <p:nvPr/>
            </p:nvSpPr>
            <p:spPr>
              <a:xfrm>
                <a:off x="7053539" y="2713393"/>
                <a:ext cx="72006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</m:t>
                      </m:r>
                      <m:r>
                        <a:rPr lang="en-US" sz="2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185784-9085-2B48-A583-B1E349FF4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39" y="2713393"/>
                <a:ext cx="720069" cy="492443"/>
              </a:xfrm>
              <a:prstGeom prst="rect">
                <a:avLst/>
              </a:prstGeom>
              <a:blipFill>
                <a:blip r:embed="rId4"/>
                <a:stretch>
                  <a:fillRect l="-1724" r="-172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7B58F0-B9EB-7F44-99F0-186402847FDB}"/>
              </a:ext>
            </a:extLst>
          </p:cNvPr>
          <p:cNvCxnSpPr/>
          <p:nvPr/>
        </p:nvCxnSpPr>
        <p:spPr>
          <a:xfrm flipV="1">
            <a:off x="3170903" y="4955459"/>
            <a:ext cx="1430594" cy="57518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25F7E1-3A5A-3448-BF00-45A1856E3DF9}"/>
              </a:ext>
            </a:extLst>
          </p:cNvPr>
          <p:cNvCxnSpPr>
            <a:cxnSpLocks/>
          </p:cNvCxnSpPr>
          <p:nvPr/>
        </p:nvCxnSpPr>
        <p:spPr>
          <a:xfrm flipV="1">
            <a:off x="3414253" y="4955459"/>
            <a:ext cx="808414" cy="294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89EF4A-E727-E14E-8681-25837D257174}"/>
                  </a:ext>
                </a:extLst>
              </p:cNvPr>
              <p:cNvSpPr txBox="1"/>
              <p:nvPr/>
            </p:nvSpPr>
            <p:spPr>
              <a:xfrm rot="20390889">
                <a:off x="3384755" y="4696929"/>
                <a:ext cx="97339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89EF4A-E727-E14E-8681-25837D257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90889">
                <a:off x="3384755" y="4696929"/>
                <a:ext cx="973394" cy="369332"/>
              </a:xfrm>
              <a:prstGeom prst="rect">
                <a:avLst/>
              </a:prstGeom>
              <a:blipFill>
                <a:blip r:embed="rId5"/>
                <a:stretch>
                  <a:fillRect l="-4819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4997FA-7CC3-6A4F-87B9-42B2499B0EB0}"/>
              </a:ext>
            </a:extLst>
          </p:cNvPr>
          <p:cNvCxnSpPr>
            <a:cxnSpLocks/>
          </p:cNvCxnSpPr>
          <p:nvPr/>
        </p:nvCxnSpPr>
        <p:spPr>
          <a:xfrm>
            <a:off x="3414253" y="5737367"/>
            <a:ext cx="967184" cy="366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B75269-929D-3240-826B-BF7CB6FF1FEF}"/>
                  </a:ext>
                </a:extLst>
              </p:cNvPr>
              <p:cNvSpPr txBox="1"/>
              <p:nvPr/>
            </p:nvSpPr>
            <p:spPr>
              <a:xfrm rot="1256881">
                <a:off x="3477425" y="5560363"/>
                <a:ext cx="97339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911F9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rgbClr val="E911F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B75269-929D-3240-826B-BF7CB6FF1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56881">
                <a:off x="3477425" y="5560363"/>
                <a:ext cx="973394" cy="369332"/>
              </a:xfrm>
              <a:prstGeom prst="rect">
                <a:avLst/>
              </a:prstGeom>
              <a:blipFill>
                <a:blip r:embed="rId6"/>
                <a:stretch>
                  <a:fillRect l="-7229" t="-5357" b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FF5F10-1031-4F4F-94B4-68A0099D8FBB}"/>
                  </a:ext>
                </a:extLst>
              </p:cNvPr>
              <p:cNvSpPr/>
              <p:nvPr/>
            </p:nvSpPr>
            <p:spPr>
              <a:xfrm>
                <a:off x="4391974" y="4416686"/>
                <a:ext cx="3679971" cy="8336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E911F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𝑃𝑆</m:t>
                              </m:r>
                            </m:den>
                          </m:f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FF5F10-1031-4F4F-94B4-68A0099D8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974" y="4416686"/>
                <a:ext cx="3679971" cy="8336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79A123-B140-D144-882A-31CE6092EEB6}"/>
                  </a:ext>
                </a:extLst>
              </p:cNvPr>
              <p:cNvSpPr/>
              <p:nvPr/>
            </p:nvSpPr>
            <p:spPr>
              <a:xfrm>
                <a:off x="4498328" y="5398564"/>
                <a:ext cx="2535181" cy="12745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600" b="0" i="1" smtClean="0">
                              <a:solidFill>
                                <a:srgbClr val="E911F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g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𝑃𝑆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79A123-B140-D144-882A-31CE6092E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328" y="5398564"/>
                <a:ext cx="2535181" cy="1274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91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Relational Databases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838200" y="1690688"/>
          <a:ext cx="8001000" cy="3250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UID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Campus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resident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Rooms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with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Parking</a:t>
                      </a:r>
                      <a:r>
                        <a:rPr lang="en-US" sz="1200" i="1" baseline="0" dirty="0">
                          <a:solidFill>
                            <a:schemeClr val="tx1"/>
                          </a:solidFill>
                        </a:rPr>
                        <a:t> space ID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Jared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1"/>
                          </a:solidFill>
                        </a:rPr>
                        <a:t>421083</a:t>
                      </a:r>
                      <a:endParaRPr lang="en-US" sz="1200" i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POLI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89343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6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93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Jackie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4567676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243654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2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8781230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ENGR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23465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546867</a:t>
                      </a:r>
                      <a:endParaRPr lang="en-US" sz="1200" i="1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FF0000"/>
                          </a:solidFill>
                        </a:rPr>
                        <a:t>Raeesha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2346487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06"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200" i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Right Brace 2"/>
          <p:cNvSpPr/>
          <p:nvPr/>
        </p:nvSpPr>
        <p:spPr>
          <a:xfrm rot="5400000">
            <a:off x="4312920" y="1350856"/>
            <a:ext cx="1051560" cy="800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0" y="5839462"/>
            <a:ext cx="1037590" cy="854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865" y="5605236"/>
            <a:ext cx="4464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 entire table is on disk!</a:t>
            </a:r>
          </a:p>
        </p:txBody>
      </p:sp>
    </p:spTree>
    <p:extLst>
      <p:ext uri="{BB962C8B-B14F-4D97-AF65-F5344CB8AC3E}">
        <p14:creationId xmlns:p14="http://schemas.microsoft.com/office/powerpoint/2010/main" val="15669837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CC05-1EC7-48D3-9E9E-4F3819F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both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assuming </a:t>
                </a:r>
                <a:r>
                  <a:rPr lang="en-US" dirty="0">
                    <a:solidFill>
                      <a:schemeClr val="accent6"/>
                    </a:solidFill>
                  </a:rPr>
                  <a:t>4</a:t>
                </a:r>
                <a:r>
                  <a:rPr lang="en-US" dirty="0"/>
                  <a:t>-byte separators and </a:t>
                </a:r>
                <a:r>
                  <a:rPr lang="en-US" dirty="0">
                    <a:solidFill>
                      <a:srgbClr val="E911F9"/>
                    </a:solidFill>
                  </a:rPr>
                  <a:t>8</a:t>
                </a:r>
                <a:r>
                  <a:rPr lang="en-US" dirty="0"/>
                  <a:t>-byte references, we have: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𝑆𝑃𝐴𝐶𝐸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dirty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9477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CC05-1EC7-48D3-9E9E-4F3819F3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both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assuming </a:t>
                </a:r>
                <a:r>
                  <a:rPr lang="en-US" dirty="0">
                    <a:solidFill>
                      <a:schemeClr val="accent6"/>
                    </a:solidFill>
                  </a:rPr>
                  <a:t>4</a:t>
                </a:r>
                <a:r>
                  <a:rPr lang="en-US" dirty="0"/>
                  <a:t>-byte separators and </a:t>
                </a:r>
                <a:r>
                  <a:rPr lang="en-US" dirty="0">
                    <a:solidFill>
                      <a:srgbClr val="E911F9"/>
                    </a:solidFill>
                  </a:rPr>
                  <a:t>8</a:t>
                </a:r>
                <a:r>
                  <a:rPr lang="en-US" dirty="0"/>
                  <a:t>-byte references, we have: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𝑆𝑃𝐴𝐶𝐸</m:t>
                          </m:r>
                        </m:sub>
                      </m:sSub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 dirty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A163F-BE80-4196-A33A-DD1C9AA023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7BE66616-F745-4F9F-833E-400BE78226E3}"/>
              </a:ext>
            </a:extLst>
          </p:cNvPr>
          <p:cNvSpPr/>
          <p:nvPr/>
        </p:nvSpPr>
        <p:spPr>
          <a:xfrm rot="5400000">
            <a:off x="6040472" y="3344897"/>
            <a:ext cx="424888" cy="1503537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6E06A9D-BB0F-41CD-A6FE-9D1F6048BFA7}"/>
              </a:ext>
            </a:extLst>
          </p:cNvPr>
          <p:cNvSpPr/>
          <p:nvPr/>
        </p:nvSpPr>
        <p:spPr>
          <a:xfrm rot="5400000">
            <a:off x="7547610" y="3520037"/>
            <a:ext cx="518160" cy="122682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A852E7-C475-43A1-8F9D-13E370C00EA7}"/>
                  </a:ext>
                </a:extLst>
              </p:cNvPr>
              <p:cNvSpPr txBox="1"/>
              <p:nvPr/>
            </p:nvSpPr>
            <p:spPr>
              <a:xfrm>
                <a:off x="4609071" y="4341008"/>
                <a:ext cx="28509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rgbClr val="00B0F0"/>
                    </a:solidFill>
                  </a:rPr>
                  <a:t>Cost of node: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m:rPr>
                          <m:nor/>
                        </m:rPr>
                        <a:rPr lang="en-US" b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– 4 =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smtClean="0">
                          <a:solidFill>
                            <a:srgbClr val="E911F9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A852E7-C475-43A1-8F9D-13E370C00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071" y="4341008"/>
                <a:ext cx="2850910" cy="646331"/>
              </a:xfrm>
              <a:prstGeom prst="rect">
                <a:avLst/>
              </a:prstGeom>
              <a:blipFill>
                <a:blip r:embed="rId3"/>
                <a:stretch>
                  <a:fillRect l="-1333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CC211B-4FA8-4CF8-9A49-E8466A581052}"/>
              </a:ext>
            </a:extLst>
          </p:cNvPr>
          <p:cNvSpPr txBox="1"/>
          <p:nvPr/>
        </p:nvSpPr>
        <p:spPr>
          <a:xfrm>
            <a:off x="7399020" y="4444046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Number of nodes: Sum of geometric progression</a:t>
            </a:r>
          </a:p>
        </p:txBody>
      </p:sp>
    </p:spTree>
    <p:extLst>
      <p:ext uri="{BB962C8B-B14F-4D97-AF65-F5344CB8AC3E}">
        <p14:creationId xmlns:p14="http://schemas.microsoft.com/office/powerpoint/2010/main" val="14392815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979B-885D-455C-90AD-9819F00C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Applying our 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𝑃𝑆</m:t>
                        </m:r>
                      </m:den>
                    </m:f>
                  </m:oMath>
                </a14:m>
                <a:r>
                  <a:rPr lang="en-US" dirty="0"/>
                  <a:t> (identity that connects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𝑆𝑃𝐴𝐶𝐸</m:t>
                        </m:r>
                      </m:sub>
                    </m:sSub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 smtClean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  <a:p>
                <a:pPr algn="ctr"/>
                <a:endParaRPr lang="en-US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166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979B-885D-455C-90AD-9819F00C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Applying our 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𝑃𝑆</m:t>
                        </m:r>
                      </m:den>
                    </m:f>
                  </m:oMath>
                </a14:m>
                <a:r>
                  <a:rPr lang="en-US" dirty="0"/>
                  <a:t> (identity that connects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𝑆𝑃𝐴𝐶𝐸</m:t>
                        </m:r>
                      </m:sub>
                    </m:sSub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1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. </a:t>
                </a:r>
                <a:r>
                  <a:rPr lang="en-US" dirty="0"/>
                  <a:t>Suppose we want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. Then,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𝑃𝑆</m:t>
                        </m:r>
                      </m:den>
                    </m:f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250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⇒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𝑝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≈126</m:t>
                    </m:r>
                  </m:oMath>
                </a14:m>
                <a:r>
                  <a:rPr lang="en-US" dirty="0"/>
                  <a:t> and our spatial cost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12∗1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6 −4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26</m:t>
                        </m:r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3,040,699,532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bytes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04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GB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9059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979B-885D-455C-90AD-9819F00C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Applying our 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𝑃𝑆</m:t>
                        </m:r>
                      </m:den>
                    </m:f>
                  </m:oMath>
                </a14:m>
                <a:r>
                  <a:rPr lang="en-US" dirty="0"/>
                  <a:t> (identity that connects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𝑆𝑃𝐴𝐶𝐸</m:t>
                        </m:r>
                      </m:sub>
                    </m:sSub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1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. </a:t>
                </a:r>
                <a:r>
                  <a:rPr lang="en-US" dirty="0"/>
                  <a:t>Suppose we want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. Then,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𝑃𝑆</m:t>
                        </m:r>
                      </m:den>
                    </m:f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250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⇒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𝑝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≈126</m:t>
                    </m:r>
                  </m:oMath>
                </a14:m>
                <a:r>
                  <a:rPr lang="en-US" dirty="0"/>
                  <a:t> and our spatial cost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12∗1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6 −4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26</m:t>
                        </m:r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3,040,699,532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bytes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04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GB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=0.304% of DB size!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1086"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23839B-FD1D-714F-9BAD-9B1DA2B238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60" y="883920"/>
            <a:ext cx="1851872" cy="27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09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979B-885D-455C-90AD-9819F00C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Applying our 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𝑃𝑆</m:t>
                        </m:r>
                      </m:den>
                    </m:f>
                  </m:oMath>
                </a14:m>
                <a:r>
                  <a:rPr lang="en-US" dirty="0"/>
                  <a:t> (identity that connects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𝑆𝑃𝐴𝐶𝐸</m:t>
                        </m:r>
                      </m:sub>
                    </m:sSub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1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. </a:t>
                </a:r>
                <a:r>
                  <a:rPr lang="en-US" dirty="0"/>
                  <a:t>Suppose now 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/>
                  <a:t>.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259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979B-885D-455C-90AD-9819F00C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Applying our 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𝑃𝑆</m:t>
                        </m:r>
                      </m:den>
                    </m:f>
                  </m:oMath>
                </a14:m>
                <a:r>
                  <a:rPr lang="en-US" dirty="0"/>
                  <a:t> (identity that connects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𝑆𝑃𝐴𝐶𝐸</m:t>
                        </m:r>
                      </m:sub>
                    </m:sSub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1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. </a:t>
                </a:r>
                <a:r>
                  <a:rPr lang="en-US" dirty="0"/>
                  <a:t>Suppose now 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/>
                  <a:t>. Then,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250 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−1≈3.65⇒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and our spatial cost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12∗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64</m:t>
                            </m:r>
                          </m:e>
                          <m:sup>
                            <m:r>
                              <a:rPr lang="en-US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13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021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250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044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021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=1.3%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of DB Size 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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6196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979B-885D-455C-90AD-9819F00C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Applying our formulae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243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E911F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𝑃𝑆</m:t>
                        </m:r>
                      </m:den>
                    </m:f>
                  </m:oMath>
                </a14:m>
                <a:r>
                  <a:rPr lang="en-US" dirty="0"/>
                  <a:t> (identity that connects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911F9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𝐶𝑜𝑠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𝑆𝑃𝐴𝐶𝐸</m:t>
                        </m:r>
                      </m:sub>
                    </m:sSub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E911F9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1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𝐾𝐵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. </a:t>
                </a:r>
                <a:r>
                  <a:rPr lang="en-US" dirty="0"/>
                  <a:t>Suppose now 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/>
                  <a:t>. Then,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250 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−1≈3.65⇒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and our spatial cost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12∗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−4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64</m:t>
                            </m:r>
                          </m:e>
                          <m:sup>
                            <m:r>
                              <a:rPr lang="en-US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13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021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250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044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021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=1.3%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of DB Size 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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481CE1-B323-4D22-BD56-074F2202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2438" cy="4351338"/>
              </a:xfrm>
              <a:blipFill>
                <a:blip r:embed="rId2"/>
                <a:stretch>
                  <a:fillRect l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588F280-5D78-0145-B54A-3A5F21B0AAE6}"/>
              </a:ext>
            </a:extLst>
          </p:cNvPr>
          <p:cNvSpPr txBox="1"/>
          <p:nvPr/>
        </p:nvSpPr>
        <p:spPr>
          <a:xfrm>
            <a:off x="2300748" y="5653743"/>
            <a:ext cx="584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E911F9"/>
                </a:solidFill>
              </a:rPr>
              <a:t>(Expected, the height increased!)</a:t>
            </a:r>
          </a:p>
        </p:txBody>
      </p:sp>
    </p:spTree>
    <p:extLst>
      <p:ext uri="{BB962C8B-B14F-4D97-AF65-F5344CB8AC3E}">
        <p14:creationId xmlns:p14="http://schemas.microsoft.com/office/powerpoint/2010/main" val="404687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6370</Words>
  <Application>Microsoft Office PowerPoint</Application>
  <PresentationFormat>Widescreen</PresentationFormat>
  <Paragraphs>1801</Paragraphs>
  <Slides>97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Calibri Light</vt:lpstr>
      <vt:lpstr>Arial</vt:lpstr>
      <vt:lpstr>Wingdings</vt:lpstr>
      <vt:lpstr>Cambria Math</vt:lpstr>
      <vt:lpstr>Calibri</vt:lpstr>
      <vt:lpstr>Consolas</vt:lpstr>
      <vt:lpstr>Calibri (Body)</vt:lpstr>
      <vt:lpstr>Office Theme</vt:lpstr>
      <vt:lpstr>B+-trees</vt:lpstr>
      <vt:lpstr>The true story: &lt;K, V&gt; pairs</vt:lpstr>
      <vt:lpstr>The true story: &lt;K, V&gt; pairs</vt:lpstr>
      <vt:lpstr>The true story: &lt;K, V&gt; pairs</vt:lpstr>
      <vt:lpstr>The true story: &lt;K, V&gt; pairs</vt:lpstr>
      <vt:lpstr>The true story: &lt;K, V&gt; pairs</vt:lpstr>
      <vt:lpstr>The true story: &lt;K, V&gt; pairs</vt:lpstr>
      <vt:lpstr>Relational Databases</vt:lpstr>
      <vt:lpstr>Relational Databases</vt:lpstr>
      <vt:lpstr>Relational Databases</vt:lpstr>
      <vt:lpstr>Rotational Hard disks and pages</vt:lpstr>
      <vt:lpstr>Rotational Hard disks and pages</vt:lpstr>
      <vt:lpstr>Rotational Hard disks and pages</vt:lpstr>
      <vt:lpstr>Example Queries</vt:lpstr>
      <vt:lpstr>Example Queries</vt:lpstr>
      <vt:lpstr>Example Queries</vt:lpstr>
      <vt:lpstr>Example Queries</vt:lpstr>
      <vt:lpstr>Example Queries</vt:lpstr>
      <vt:lpstr>Example Queries</vt:lpstr>
      <vt:lpstr>Example Queries</vt:lpstr>
      <vt:lpstr>Warmup Exercise</vt:lpstr>
      <vt:lpstr>Warmup Exercise</vt:lpstr>
      <vt:lpstr>Warmup Exercise</vt:lpstr>
      <vt:lpstr>Warmup Exercise</vt:lpstr>
      <vt:lpstr>Warmup Exercise</vt:lpstr>
      <vt:lpstr>Warmup Exercise</vt:lpstr>
      <vt:lpstr>Warmup Exercise</vt:lpstr>
      <vt:lpstr>Key-Value Dictionaries are database indices</vt:lpstr>
      <vt:lpstr>Key-Value Dictionaries are database indices</vt:lpstr>
      <vt:lpstr>Building a BST index, bottom-up</vt:lpstr>
      <vt:lpstr>Building a BST index, bottom-up</vt:lpstr>
      <vt:lpstr>Building a BST index, bottom-up</vt:lpstr>
      <vt:lpstr>Building a BST index, bottom-up</vt:lpstr>
      <vt:lpstr>Building a BST index, bottom-up</vt:lpstr>
      <vt:lpstr>Some code that does this</vt:lpstr>
      <vt:lpstr>Using our index</vt:lpstr>
      <vt:lpstr>Using our index</vt:lpstr>
      <vt:lpstr>Using our index</vt:lpstr>
      <vt:lpstr>Using our index</vt:lpstr>
      <vt:lpstr>Using our index</vt:lpstr>
      <vt:lpstr>Using our index</vt:lpstr>
      <vt:lpstr>Using our index</vt:lpstr>
      <vt:lpstr>Using our index</vt:lpstr>
      <vt:lpstr>Space Analysis (Main Memory) </vt:lpstr>
      <vt:lpstr>Example of our new index</vt:lpstr>
      <vt:lpstr>Example of our new index</vt:lpstr>
      <vt:lpstr>Example of our new index</vt:lpstr>
      <vt:lpstr>Example of our new index</vt:lpstr>
      <vt:lpstr>Example of our new index</vt:lpstr>
      <vt:lpstr>Example of our new index</vt:lpstr>
      <vt:lpstr>Comparison to BST index</vt:lpstr>
      <vt:lpstr>The power of B+-trees</vt:lpstr>
      <vt:lpstr>The power of B+-trees</vt:lpstr>
      <vt:lpstr>The power of B+-trees</vt:lpstr>
      <vt:lpstr>The power of B+-trees</vt:lpstr>
      <vt:lpstr>The power of B+-trees</vt:lpstr>
      <vt:lpstr>The power of B+-trees</vt:lpstr>
      <vt:lpstr>Similar exercise</vt:lpstr>
      <vt:lpstr>Similar exercise</vt:lpstr>
      <vt:lpstr>Similar exercise</vt:lpstr>
      <vt:lpstr>Similar exercise</vt:lpstr>
      <vt:lpstr>Thought experiment</vt:lpstr>
      <vt:lpstr>Thought experiment</vt:lpstr>
      <vt:lpstr>Thought experiment</vt:lpstr>
      <vt:lpstr>Thought experiment</vt:lpstr>
      <vt:lpstr>Thought experiment</vt:lpstr>
      <vt:lpstr>Thought experiment</vt:lpstr>
      <vt:lpstr>Thought experiment</vt:lpstr>
      <vt:lpstr>So why does this happen?</vt:lpstr>
      <vt:lpstr>Mnemonic rule</vt:lpstr>
      <vt:lpstr>Mnemonic rule</vt:lpstr>
      <vt:lpstr>What about different page sizes?</vt:lpstr>
      <vt:lpstr>What about different page sizes?</vt:lpstr>
      <vt:lpstr>What about different page sizes?</vt:lpstr>
      <vt:lpstr>What about different page sizes?</vt:lpstr>
      <vt:lpstr>Deciding on fan-out and height</vt:lpstr>
      <vt:lpstr>Deciding on fan-out and height</vt:lpstr>
      <vt:lpstr>Deciding on fan-out and height</vt:lpstr>
      <vt:lpstr>Deciding on fan-out and height</vt:lpstr>
      <vt:lpstr>Deciding on fan-out and height</vt:lpstr>
      <vt:lpstr>Spatial cost of this index</vt:lpstr>
      <vt:lpstr>Spatial cost of this index</vt:lpstr>
      <vt:lpstr>Spatial cost of this index</vt:lpstr>
      <vt:lpstr>Spatial cost of this index</vt:lpstr>
      <vt:lpstr>Spatial cost of this index</vt:lpstr>
      <vt:lpstr>Formulae</vt:lpstr>
      <vt:lpstr>Formulae</vt:lpstr>
      <vt:lpstr>Formulae</vt:lpstr>
      <vt:lpstr>Formulae</vt:lpstr>
      <vt:lpstr>Formulae</vt:lpstr>
      <vt:lpstr>Formulae</vt:lpstr>
      <vt:lpstr>Applying our formulae</vt:lpstr>
      <vt:lpstr>Applying our formulae</vt:lpstr>
      <vt:lpstr>Applying our formulae</vt:lpstr>
      <vt:lpstr>Applying our formulae</vt:lpstr>
      <vt:lpstr>Applying our formulae</vt:lpstr>
      <vt:lpstr>Applying our formulae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B+-trees</dc:title>
  <dc:creator>Jason Filippou</dc:creator>
  <cp:lastModifiedBy>Jason Filippou</cp:lastModifiedBy>
  <cp:revision>13</cp:revision>
  <dcterms:created xsi:type="dcterms:W3CDTF">2018-10-09T01:57:13Z</dcterms:created>
  <dcterms:modified xsi:type="dcterms:W3CDTF">2019-03-03T00:16:09Z</dcterms:modified>
</cp:coreProperties>
</file>